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73" r:id="rId2"/>
    <p:sldId id="600" r:id="rId3"/>
    <p:sldId id="604" r:id="rId4"/>
    <p:sldId id="605" r:id="rId5"/>
    <p:sldId id="506" r:id="rId6"/>
    <p:sldId id="602" r:id="rId7"/>
    <p:sldId id="603" r:id="rId8"/>
    <p:sldId id="608" r:id="rId9"/>
    <p:sldId id="609" r:id="rId10"/>
    <p:sldId id="610" r:id="rId11"/>
    <p:sldId id="607" r:id="rId12"/>
  </p:sldIdLst>
  <p:sldSz cx="9906000" cy="6858000" type="A4"/>
  <p:notesSz cx="10020300" cy="68881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534866" indent="-7777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1071319" indent="-15712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607772" indent="-23648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2144225" indent="-31584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5480" algn="l" defTabSz="91419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2576" algn="l" defTabSz="91419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199672" algn="l" defTabSz="91419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6768" algn="l" defTabSz="91419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3366"/>
    <a:srgbClr val="E8B0AA"/>
    <a:srgbClr val="336699"/>
    <a:srgbClr val="006699"/>
    <a:srgbClr val="FFFFFF"/>
    <a:srgbClr val="0099FF"/>
    <a:srgbClr val="0066CC"/>
    <a:srgbClr val="069C23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89" autoAdjust="0"/>
    <p:restoredTop sz="95737" autoAdjust="0"/>
  </p:normalViewPr>
  <p:slideViewPr>
    <p:cSldViewPr snapToGrid="0">
      <p:cViewPr>
        <p:scale>
          <a:sx n="80" d="100"/>
          <a:sy n="80" d="100"/>
        </p:scale>
        <p:origin x="-1212" y="-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6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8" d="100"/>
          <a:sy n="118" d="100"/>
        </p:scale>
        <p:origin x="-2028" y="-96"/>
      </p:cViewPr>
      <p:guideLst>
        <p:guide orient="horz" pos="2170"/>
        <p:guide pos="315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User\Dropbox\&#1044;&#1086;&#1088;&#1072;&#1073;&#1086;&#1090;&#1082;&#1080;%20&#1053;&#1050;\&#1059;&#1088;&#1086;&#1074;&#1085;&#1080;%20&#1087;&#1086;%20&#1082;&#1072;&#1090;&#1077;&#1075;&#1086;&#1088;&#1080;&#1103;&#1084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3459637297244756E-2"/>
          <c:y val="4.0624454331507798E-2"/>
          <c:w val="0.93516247760665483"/>
          <c:h val="0.89005580692587527"/>
        </c:manualLayout>
      </c:layout>
      <c:barChart>
        <c:barDir val="col"/>
        <c:grouping val="clustered"/>
        <c:varyColors val="0"/>
        <c:ser>
          <c:idx val="0"/>
          <c:order val="0"/>
          <c:spPr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 w="9525" cap="flat" cmpd="sng" algn="ctr">
                <a:noFill/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 w="9525" cap="flat" cmpd="sng" algn="ctr">
                <a:noFill/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9525" cap="flat" cmpd="sng" algn="ctr">
                <a:noFill/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noFill/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8 846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1336552883012995E-3"/>
                  <c:y val="-5.045726398863082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4 515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5.045726398863082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</a:t>
                    </a:r>
                    <a:r>
                      <a:rPr lang="ru-RU" baseline="0" dirty="0" smtClean="0"/>
                      <a:t> 010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819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solidFill>
                      <a:schemeClr val="tx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Лист3!$D$24:$G$24</c:f>
              <c:strCache>
                <c:ptCount val="4"/>
                <c:pt idx="0">
                  <c:v>Заявка решена</c:v>
                </c:pt>
                <c:pt idx="1">
                  <c:v>Мотивированный отказ</c:v>
                </c:pt>
                <c:pt idx="2">
                  <c:v>Запланировано</c:v>
                </c:pt>
                <c:pt idx="3">
                  <c:v>Еще в работе</c:v>
                </c:pt>
              </c:strCache>
            </c:strRef>
          </c:cat>
          <c:val>
            <c:numRef>
              <c:f>Лист3!$D$25:$G$25</c:f>
              <c:numCache>
                <c:formatCode>General</c:formatCode>
                <c:ptCount val="4"/>
                <c:pt idx="0">
                  <c:v>2015</c:v>
                </c:pt>
                <c:pt idx="1">
                  <c:v>1717</c:v>
                </c:pt>
                <c:pt idx="2">
                  <c:v>758</c:v>
                </c:pt>
                <c:pt idx="3">
                  <c:v>605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71949696"/>
        <c:axId val="80445440"/>
      </c:barChart>
      <c:catAx>
        <c:axId val="719496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>
                <a:solidFill>
                  <a:schemeClr val="tx2"/>
                </a:solidFill>
              </a:defRPr>
            </a:pPr>
            <a:endParaRPr lang="ru-RU"/>
          </a:p>
        </c:txPr>
        <c:crossAx val="80445440"/>
        <c:crosses val="autoZero"/>
        <c:auto val="1"/>
        <c:lblAlgn val="ctr"/>
        <c:lblOffset val="100"/>
        <c:noMultiLvlLbl val="0"/>
      </c:catAx>
      <c:valAx>
        <c:axId val="80445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7194969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0.32923</cdr:x>
      <cdr:y>0.61043</cdr:y>
    </cdr:from>
    <cdr:to>
      <cdr:x>0.5</cdr:x>
      <cdr:y>0.94305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34485" y="3072864"/>
          <a:ext cx="1574027" cy="16744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rgbClr val="C00000"/>
              </a:solidFill>
            </a:rPr>
            <a:t>Отсутствие финансирования</a:t>
          </a:r>
        </a:p>
        <a:p xmlns:a="http://schemas.openxmlformats.org/drawingml/2006/main">
          <a:pPr algn="ctr"/>
          <a:endParaRPr lang="ru-RU" sz="1400" b="1" dirty="0">
            <a:solidFill>
              <a:srgbClr val="C00000"/>
            </a:solidFill>
          </a:endParaRPr>
        </a:p>
        <a:p xmlns:a="http://schemas.openxmlformats.org/drawingml/2006/main">
          <a:pPr algn="ctr"/>
          <a:r>
            <a:rPr lang="ru-RU" sz="2800" b="1" dirty="0" smtClean="0">
              <a:solidFill>
                <a:srgbClr val="C00000"/>
              </a:solidFill>
            </a:rPr>
            <a:t>2 299</a:t>
          </a:r>
          <a:endParaRPr lang="ru-RU" sz="28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0.34598</cdr:x>
      <cdr:y>0.60571</cdr:y>
    </cdr:from>
    <cdr:to>
      <cdr:x>0.48126</cdr:x>
      <cdr:y>0.60571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3188864" y="3049113"/>
          <a:ext cx="124690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42395" cy="343930"/>
          </a:xfrm>
          <a:prstGeom prst="rect">
            <a:avLst/>
          </a:prstGeom>
        </p:spPr>
        <p:txBody>
          <a:bodyPr vert="horz" lIns="96586" tIns="48294" rIns="96586" bIns="4829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76315" y="0"/>
            <a:ext cx="4342395" cy="343930"/>
          </a:xfrm>
          <a:prstGeom prst="rect">
            <a:avLst/>
          </a:prstGeom>
        </p:spPr>
        <p:txBody>
          <a:bodyPr vert="horz" lIns="96586" tIns="48294" rIns="96586" bIns="4829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46FB441C-A454-4541-8779-4BC179052C02}" type="datetimeFigureOut">
              <a:rPr lang="ru-RU"/>
              <a:pPr>
                <a:defRPr/>
              </a:pPr>
              <a:t>11.12.2013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6542641"/>
            <a:ext cx="4342395" cy="343930"/>
          </a:xfrm>
          <a:prstGeom prst="rect">
            <a:avLst/>
          </a:prstGeom>
        </p:spPr>
        <p:txBody>
          <a:bodyPr vert="horz" lIns="96586" tIns="48294" rIns="96586" bIns="4829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76315" y="6542641"/>
            <a:ext cx="4342395" cy="343930"/>
          </a:xfrm>
          <a:prstGeom prst="rect">
            <a:avLst/>
          </a:prstGeom>
        </p:spPr>
        <p:txBody>
          <a:bodyPr vert="horz" lIns="96586" tIns="48294" rIns="96586" bIns="4829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488F26FE-3BA9-4E17-BF23-8ABB37AE4E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4627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42395" cy="343930"/>
          </a:xfrm>
          <a:prstGeom prst="rect">
            <a:avLst/>
          </a:prstGeom>
        </p:spPr>
        <p:txBody>
          <a:bodyPr vert="horz" lIns="96586" tIns="48294" rIns="96586" bIns="4829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6315" y="0"/>
            <a:ext cx="4342395" cy="343930"/>
          </a:xfrm>
          <a:prstGeom prst="rect">
            <a:avLst/>
          </a:prstGeom>
        </p:spPr>
        <p:txBody>
          <a:bodyPr vert="horz" lIns="96586" tIns="48294" rIns="96586" bIns="4829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CBA3738F-7985-4BA8-AE82-68E8AF446757}" type="datetimeFigureOut">
              <a:rPr lang="ru-RU"/>
              <a:pPr>
                <a:defRPr/>
              </a:pPr>
              <a:t>11.12.2013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15938"/>
            <a:ext cx="3733800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6" tIns="48294" rIns="96586" bIns="48294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2827" y="3272118"/>
            <a:ext cx="8016240" cy="3100152"/>
          </a:xfrm>
          <a:prstGeom prst="rect">
            <a:avLst/>
          </a:prstGeom>
        </p:spPr>
        <p:txBody>
          <a:bodyPr vert="horz" lIns="96586" tIns="48294" rIns="96586" bIns="48294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6542641"/>
            <a:ext cx="4342395" cy="343930"/>
          </a:xfrm>
          <a:prstGeom prst="rect">
            <a:avLst/>
          </a:prstGeom>
        </p:spPr>
        <p:txBody>
          <a:bodyPr vert="horz" lIns="96586" tIns="48294" rIns="96586" bIns="4829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6315" y="6542641"/>
            <a:ext cx="4342395" cy="343930"/>
          </a:xfrm>
          <a:prstGeom prst="rect">
            <a:avLst/>
          </a:prstGeom>
        </p:spPr>
        <p:txBody>
          <a:bodyPr vert="horz" lIns="96586" tIns="48294" rIns="96586" bIns="4829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B5392055-F101-4DD8-88E3-C56132E3D5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4142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4866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71319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7772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44225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81554" algn="l" defTabSz="107262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17864" algn="l" defTabSz="107262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54175" algn="l" defTabSz="107262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90486" algn="l" defTabSz="107262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392055-F101-4DD8-88E3-C56132E3D53C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25429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392055-F101-4DD8-88E3-C56132E3D53C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2545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392055-F101-4DD8-88E3-C56132E3D53C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2545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392055-F101-4DD8-88E3-C56132E3D53C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2545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392055-F101-4DD8-88E3-C56132E3D53C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2545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392055-F101-4DD8-88E3-C56132E3D53C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2545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392055-F101-4DD8-88E3-C56132E3D53C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2545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392055-F101-4DD8-88E3-C56132E3D53C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25459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392055-F101-4DD8-88E3-C56132E3D53C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2545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392055-F101-4DD8-88E3-C56132E3D53C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2545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  <a:prstGeom prst="rect">
            <a:avLst/>
          </a:prstGeom>
        </p:spPr>
        <p:txBody>
          <a:bodyPr lIns="107263" tIns="53630" rIns="107263" bIns="53630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 lIns="107263" tIns="53630" rIns="107263" bIns="53630"/>
          <a:lstStyle>
            <a:lvl1pPr marL="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1pPr>
            <a:lvl2pPr marL="536311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2pPr>
            <a:lvl3pPr marL="1072621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3pPr>
            <a:lvl4pPr marL="1608932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4pPr>
            <a:lvl5pPr marL="2145243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5pPr>
            <a:lvl6pPr marL="2681554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6pPr>
            <a:lvl7pPr marL="3217864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7pPr>
            <a:lvl8pPr marL="3754175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8pPr>
            <a:lvl9pPr marL="4290486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4"/>
            <a:ext cx="2311400" cy="366713"/>
          </a:xfrm>
          <a:prstGeom prst="rect">
            <a:avLst/>
          </a:prstGeom>
        </p:spPr>
        <p:txBody>
          <a:bodyPr lIns="107263" tIns="53630" rIns="107263" bIns="5363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587E87C-702F-4527-AD2E-5D99498A78CF}" type="datetimeFigureOut">
              <a:rPr lang="ru-RU"/>
              <a:pPr>
                <a:defRPr/>
              </a:pPr>
              <a:t>11.12.2013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4"/>
            <a:ext cx="3136900" cy="366713"/>
          </a:xfrm>
          <a:prstGeom prst="rect">
            <a:avLst/>
          </a:prstGeom>
        </p:spPr>
        <p:txBody>
          <a:bodyPr lIns="107263" tIns="53630" rIns="107263" bIns="5363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 lIns="107263" tIns="53630" rIns="107263" bIns="53630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 lIns="107263" tIns="53630" rIns="107263" bIns="5363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4"/>
            <a:ext cx="2311400" cy="366713"/>
          </a:xfrm>
          <a:prstGeom prst="rect">
            <a:avLst/>
          </a:prstGeom>
        </p:spPr>
        <p:txBody>
          <a:bodyPr lIns="107263" tIns="53630" rIns="107263" bIns="5363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9572288-49F8-4930-B559-6419FF8489B1}" type="datetimeFigureOut">
              <a:rPr lang="ru-RU"/>
              <a:pPr>
                <a:defRPr/>
              </a:pPr>
              <a:t>11.12.2013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4"/>
            <a:ext cx="3136900" cy="366713"/>
          </a:xfrm>
          <a:prstGeom prst="rect">
            <a:avLst/>
          </a:prstGeom>
        </p:spPr>
        <p:txBody>
          <a:bodyPr lIns="107263" tIns="53630" rIns="107263" bIns="5363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4"/>
            <a:ext cx="2311400" cy="366713"/>
          </a:xfrm>
          <a:prstGeom prst="rect">
            <a:avLst/>
          </a:prstGeom>
        </p:spPr>
        <p:txBody>
          <a:bodyPr lIns="107263" tIns="53630" rIns="107263" bIns="5363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52871-7E78-4E0A-B2D9-9B74C778888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  <a:prstGeom prst="rect">
            <a:avLst/>
          </a:prstGeom>
        </p:spPr>
        <p:txBody>
          <a:bodyPr vert="eaVert" lIns="107263" tIns="53630" rIns="107263" bIns="53630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2"/>
            <a:ext cx="6521450" cy="5851525"/>
          </a:xfrm>
          <a:prstGeom prst="rect">
            <a:avLst/>
          </a:prstGeom>
        </p:spPr>
        <p:txBody>
          <a:bodyPr vert="eaVert" lIns="107263" tIns="53630" rIns="107263" bIns="5363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4"/>
            <a:ext cx="2311400" cy="366713"/>
          </a:xfrm>
          <a:prstGeom prst="rect">
            <a:avLst/>
          </a:prstGeom>
        </p:spPr>
        <p:txBody>
          <a:bodyPr lIns="107263" tIns="53630" rIns="107263" bIns="5363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D0EE2B1-40D3-4124-88EF-7AFB4A5DC928}" type="datetimeFigureOut">
              <a:rPr lang="ru-RU"/>
              <a:pPr>
                <a:defRPr/>
              </a:pPr>
              <a:t>11.12.2013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4"/>
            <a:ext cx="3136900" cy="366713"/>
          </a:xfrm>
          <a:prstGeom prst="rect">
            <a:avLst/>
          </a:prstGeom>
        </p:spPr>
        <p:txBody>
          <a:bodyPr lIns="107263" tIns="53630" rIns="107263" bIns="5363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4"/>
            <a:ext cx="2311400" cy="366713"/>
          </a:xfrm>
          <a:prstGeom prst="rect">
            <a:avLst/>
          </a:prstGeom>
        </p:spPr>
        <p:txBody>
          <a:bodyPr lIns="107263" tIns="53630" rIns="107263" bIns="5363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E107F3F-4F5F-4AB1-A463-ED1218039EF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ru-RU"/>
              <a:pPr/>
              <a:t>11.12.2013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64977"/>
      </p:ext>
    </p:extLst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3" y="285731"/>
            <a:ext cx="6500820" cy="6095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32" y="45206"/>
            <a:ext cx="8667807" cy="215433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l"/>
            <a:r>
              <a:rPr lang="ru-RU" sz="800" b="1" cap="all" spc="110" baseline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ГОСУДАРСТВЕННАЯ ИНФОРМАЦИОННАЯ СИСТЕМА РЕСПУБЛИКИ ТАТАРСТАН «НАРОДНЫЙ КОНТРОЛЬ»</a:t>
            </a: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3" y="380979"/>
            <a:ext cx="6500820" cy="8572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 userDrawn="1"/>
        </p:nvSpPr>
        <p:spPr>
          <a:xfrm>
            <a:off x="8667776" y="6273253"/>
            <a:ext cx="1083476" cy="400099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r"/>
            <a:fld id="{68657E38-4F2E-4997-9B32-D2B255E9529A}" type="slidenum">
              <a:rPr lang="ru-RU" sz="200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pPr algn="r"/>
              <a:t>‹#›</a:t>
            </a:fld>
            <a:endParaRPr lang="ru-RU" sz="2000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5217" y="357166"/>
            <a:ext cx="6286544" cy="1060473"/>
          </a:xfrm>
          <a:prstGeom prst="rect">
            <a:avLst/>
          </a:prstGeom>
        </p:spPr>
        <p:txBody>
          <a:bodyPr lIns="107263" tIns="53630" rIns="107263" bIns="53630"/>
          <a:lstStyle>
            <a:lvl1pPr algn="l">
              <a:defRPr sz="2300" b="1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lIns="107263" tIns="53630" rIns="107263" bIns="53630" anchor="t"/>
          <a:lstStyle>
            <a:lvl1pPr algn="l" latinLnBrk="0">
              <a:defRPr lang="ru-RU" sz="47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lIns="107263" tIns="53630" rIns="107263" bIns="53630" anchor="b"/>
          <a:lstStyle>
            <a:lvl1pPr marL="0" indent="0" latinLnBrk="0">
              <a:buNone/>
              <a:defRPr lang="ru-RU" sz="2300">
                <a:solidFill>
                  <a:schemeClr val="tx1">
                    <a:tint val="75000"/>
                  </a:schemeClr>
                </a:solidFill>
              </a:defRPr>
            </a:lvl1pPr>
            <a:lvl2pPr marL="536311" indent="0" latinLnBrk="0">
              <a:buNone/>
              <a:defRPr lang="ru-RU" sz="2100">
                <a:solidFill>
                  <a:schemeClr val="tx1">
                    <a:tint val="75000"/>
                  </a:schemeClr>
                </a:solidFill>
              </a:defRPr>
            </a:lvl2pPr>
            <a:lvl3pPr marL="1072621" indent="0" latinLnBrk="0">
              <a:buNone/>
              <a:defRPr lang="ru-RU" sz="1900">
                <a:solidFill>
                  <a:schemeClr val="tx1">
                    <a:tint val="75000"/>
                  </a:schemeClr>
                </a:solidFill>
              </a:defRPr>
            </a:lvl3pPr>
            <a:lvl4pPr marL="1608932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4pPr>
            <a:lvl5pPr marL="2145243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5pPr>
            <a:lvl6pPr marL="2681554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6pPr>
            <a:lvl7pPr marL="3217864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7pPr>
            <a:lvl8pPr marL="3754175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8pPr>
            <a:lvl9pPr marL="4290486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4"/>
            <a:ext cx="2311400" cy="366713"/>
          </a:xfrm>
          <a:prstGeom prst="rect">
            <a:avLst/>
          </a:prstGeom>
        </p:spPr>
        <p:txBody>
          <a:bodyPr lIns="107263" tIns="53630" rIns="107263" bIns="5363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D5FB64D-F04D-4671-9B52-8A5E27A1312C}" type="datetimeFigureOut">
              <a:rPr lang="ru-RU"/>
              <a:pPr>
                <a:defRPr/>
              </a:pPr>
              <a:t>11.12.2013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4"/>
            <a:ext cx="3136900" cy="366713"/>
          </a:xfrm>
          <a:prstGeom prst="rect">
            <a:avLst/>
          </a:prstGeom>
        </p:spPr>
        <p:txBody>
          <a:bodyPr lIns="107263" tIns="53630" rIns="107263" bIns="5363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4"/>
            <a:ext cx="2311400" cy="366713"/>
          </a:xfrm>
          <a:prstGeom prst="rect">
            <a:avLst/>
          </a:prstGeom>
        </p:spPr>
        <p:txBody>
          <a:bodyPr lIns="107263" tIns="53630" rIns="107263" bIns="5363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F02F67A-3E1F-4368-953C-8CD8BAA23B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 lIns="107263" tIns="53630" rIns="107263" bIns="53630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</p:spPr>
        <p:txBody>
          <a:bodyPr lIns="107263" tIns="53630" rIns="107263" bIns="53630"/>
          <a:lstStyle>
            <a:lvl1pPr latinLnBrk="0">
              <a:defRPr lang="ru-RU" sz="3300"/>
            </a:lvl1pPr>
            <a:lvl2pPr latinLnBrk="0">
              <a:defRPr lang="ru-RU" sz="2800"/>
            </a:lvl2pPr>
            <a:lvl3pPr latinLnBrk="0">
              <a:defRPr lang="ru-RU" sz="2300"/>
            </a:lvl3pPr>
            <a:lvl4pPr latinLnBrk="0">
              <a:defRPr lang="ru-RU" sz="2100"/>
            </a:lvl4pPr>
            <a:lvl5pPr latinLnBrk="0">
              <a:defRPr lang="ru-RU" sz="2100"/>
            </a:lvl5pPr>
            <a:lvl6pPr latinLnBrk="0">
              <a:defRPr lang="ru-RU" sz="2100"/>
            </a:lvl6pPr>
            <a:lvl7pPr latinLnBrk="0">
              <a:defRPr lang="ru-RU" sz="2100"/>
            </a:lvl7pPr>
            <a:lvl8pPr latinLnBrk="0">
              <a:defRPr lang="ru-RU" sz="2100"/>
            </a:lvl8pPr>
            <a:lvl9pPr latinLnBrk="0">
              <a:defRPr lang="ru-RU"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</p:spPr>
        <p:txBody>
          <a:bodyPr lIns="107263" tIns="53630" rIns="107263" bIns="53630"/>
          <a:lstStyle>
            <a:lvl1pPr latinLnBrk="0">
              <a:defRPr lang="ru-RU" sz="3300"/>
            </a:lvl1pPr>
            <a:lvl2pPr latinLnBrk="0">
              <a:defRPr lang="ru-RU" sz="2800"/>
            </a:lvl2pPr>
            <a:lvl3pPr latinLnBrk="0">
              <a:defRPr lang="ru-RU" sz="2300"/>
            </a:lvl3pPr>
            <a:lvl4pPr latinLnBrk="0">
              <a:defRPr lang="ru-RU" sz="2100"/>
            </a:lvl4pPr>
            <a:lvl5pPr latinLnBrk="0">
              <a:defRPr lang="ru-RU" sz="2100"/>
            </a:lvl5pPr>
            <a:lvl6pPr latinLnBrk="0">
              <a:defRPr lang="ru-RU" sz="2100"/>
            </a:lvl6pPr>
            <a:lvl7pPr latinLnBrk="0">
              <a:defRPr lang="ru-RU" sz="2100"/>
            </a:lvl7pPr>
            <a:lvl8pPr latinLnBrk="0">
              <a:defRPr lang="ru-RU" sz="2100"/>
            </a:lvl8pPr>
            <a:lvl9pPr latinLnBrk="0">
              <a:defRPr lang="ru-RU"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4"/>
            <a:ext cx="2311400" cy="366713"/>
          </a:xfrm>
          <a:prstGeom prst="rect">
            <a:avLst/>
          </a:prstGeom>
        </p:spPr>
        <p:txBody>
          <a:bodyPr lIns="107263" tIns="53630" rIns="107263" bIns="5363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35ABFA2-7E5C-42F6-BB06-FED517664803}" type="datetimeFigureOut">
              <a:rPr lang="ru-RU"/>
              <a:pPr>
                <a:defRPr/>
              </a:pPr>
              <a:t>11.12.2013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4"/>
            <a:ext cx="3136900" cy="366713"/>
          </a:xfrm>
          <a:prstGeom prst="rect">
            <a:avLst/>
          </a:prstGeom>
        </p:spPr>
        <p:txBody>
          <a:bodyPr lIns="107263" tIns="53630" rIns="107263" bIns="5363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4"/>
            <a:ext cx="2311400" cy="366713"/>
          </a:xfrm>
          <a:prstGeom prst="rect">
            <a:avLst/>
          </a:prstGeom>
        </p:spPr>
        <p:txBody>
          <a:bodyPr lIns="107263" tIns="53630" rIns="107263" bIns="5363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FAED824-B3AA-4002-91F5-E17CF4792E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 lIns="107263" tIns="53630" rIns="107263" bIns="53630"/>
          <a:lstStyle>
            <a:lvl1pPr latinLnBrk="0">
              <a:defRPr lang="ru-RU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3"/>
          </a:xfrm>
          <a:prstGeom prst="rect">
            <a:avLst/>
          </a:prstGeom>
        </p:spPr>
        <p:txBody>
          <a:bodyPr lIns="107263" tIns="53630" rIns="107263" bIns="53630" anchor="b"/>
          <a:lstStyle>
            <a:lvl1pPr marL="0" indent="0" latinLnBrk="0">
              <a:buNone/>
              <a:defRPr lang="ru-RU" sz="2800" b="1"/>
            </a:lvl1pPr>
            <a:lvl2pPr marL="536311" indent="0" latinLnBrk="0">
              <a:buNone/>
              <a:defRPr lang="ru-RU" sz="2300" b="1"/>
            </a:lvl2pPr>
            <a:lvl3pPr marL="1072621" indent="0" latinLnBrk="0">
              <a:buNone/>
              <a:defRPr lang="ru-RU" sz="2100" b="1"/>
            </a:lvl3pPr>
            <a:lvl4pPr marL="1608932" indent="0" latinLnBrk="0">
              <a:buNone/>
              <a:defRPr lang="ru-RU" sz="1900" b="1"/>
            </a:lvl4pPr>
            <a:lvl5pPr marL="2145243" indent="0" latinLnBrk="0">
              <a:buNone/>
              <a:defRPr lang="ru-RU" sz="1900" b="1"/>
            </a:lvl5pPr>
            <a:lvl6pPr marL="2681554" indent="0" latinLnBrk="0">
              <a:buNone/>
              <a:defRPr lang="ru-RU" sz="1900" b="1"/>
            </a:lvl6pPr>
            <a:lvl7pPr marL="3217864" indent="0" latinLnBrk="0">
              <a:buNone/>
              <a:defRPr lang="ru-RU" sz="1900" b="1"/>
            </a:lvl7pPr>
            <a:lvl8pPr marL="3754175" indent="0" latinLnBrk="0">
              <a:buNone/>
              <a:defRPr lang="ru-RU" sz="1900" b="1"/>
            </a:lvl8pPr>
            <a:lvl9pPr marL="4290486" indent="0" latinLnBrk="0">
              <a:buNone/>
              <a:defRPr lang="ru-RU" sz="1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 lIns="107263" tIns="53630" rIns="107263" bIns="53630"/>
          <a:lstStyle>
            <a:lvl1pPr latinLnBrk="0">
              <a:defRPr lang="ru-RU" sz="2800"/>
            </a:lvl1pPr>
            <a:lvl2pPr latinLnBrk="0">
              <a:defRPr lang="ru-RU" sz="2300"/>
            </a:lvl2pPr>
            <a:lvl3pPr latinLnBrk="0">
              <a:defRPr lang="ru-RU" sz="2100"/>
            </a:lvl3pPr>
            <a:lvl4pPr latinLnBrk="0">
              <a:defRPr lang="ru-RU" sz="1900"/>
            </a:lvl4pPr>
            <a:lvl5pPr latinLnBrk="0">
              <a:defRPr lang="ru-RU" sz="1900"/>
            </a:lvl5pPr>
            <a:lvl6pPr latinLnBrk="0">
              <a:defRPr lang="ru-RU" sz="1900"/>
            </a:lvl6pPr>
            <a:lvl7pPr latinLnBrk="0">
              <a:defRPr lang="ru-RU" sz="1900"/>
            </a:lvl7pPr>
            <a:lvl8pPr latinLnBrk="0">
              <a:defRPr lang="ru-RU" sz="1900"/>
            </a:lvl8pPr>
            <a:lvl9pPr latinLnBrk="0">
              <a:defRPr lang="ru-RU"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7" y="1535113"/>
            <a:ext cx="4378590" cy="639763"/>
          </a:xfrm>
          <a:prstGeom prst="rect">
            <a:avLst/>
          </a:prstGeom>
        </p:spPr>
        <p:txBody>
          <a:bodyPr lIns="107263" tIns="53630" rIns="107263" bIns="53630" anchor="b"/>
          <a:lstStyle>
            <a:lvl1pPr marL="0" indent="0" latinLnBrk="0">
              <a:buNone/>
              <a:defRPr lang="ru-RU" sz="2800" b="1"/>
            </a:lvl1pPr>
            <a:lvl2pPr marL="536311" indent="0" latinLnBrk="0">
              <a:buNone/>
              <a:defRPr lang="ru-RU" sz="2300" b="1"/>
            </a:lvl2pPr>
            <a:lvl3pPr marL="1072621" indent="0" latinLnBrk="0">
              <a:buNone/>
              <a:defRPr lang="ru-RU" sz="2100" b="1"/>
            </a:lvl3pPr>
            <a:lvl4pPr marL="1608932" indent="0" latinLnBrk="0">
              <a:buNone/>
              <a:defRPr lang="ru-RU" sz="1900" b="1"/>
            </a:lvl4pPr>
            <a:lvl5pPr marL="2145243" indent="0" latinLnBrk="0">
              <a:buNone/>
              <a:defRPr lang="ru-RU" sz="1900" b="1"/>
            </a:lvl5pPr>
            <a:lvl6pPr marL="2681554" indent="0" latinLnBrk="0">
              <a:buNone/>
              <a:defRPr lang="ru-RU" sz="1900" b="1"/>
            </a:lvl6pPr>
            <a:lvl7pPr marL="3217864" indent="0" latinLnBrk="0">
              <a:buNone/>
              <a:defRPr lang="ru-RU" sz="1900" b="1"/>
            </a:lvl7pPr>
            <a:lvl8pPr marL="3754175" indent="0" latinLnBrk="0">
              <a:buNone/>
              <a:defRPr lang="ru-RU" sz="1900" b="1"/>
            </a:lvl8pPr>
            <a:lvl9pPr marL="4290486" indent="0" latinLnBrk="0">
              <a:buNone/>
              <a:defRPr lang="ru-RU" sz="1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7" y="2174875"/>
            <a:ext cx="4378590" cy="3951288"/>
          </a:xfrm>
          <a:prstGeom prst="rect">
            <a:avLst/>
          </a:prstGeom>
        </p:spPr>
        <p:txBody>
          <a:bodyPr lIns="107263" tIns="53630" rIns="107263" bIns="53630"/>
          <a:lstStyle>
            <a:lvl1pPr latinLnBrk="0">
              <a:defRPr lang="ru-RU" sz="2800"/>
            </a:lvl1pPr>
            <a:lvl2pPr latinLnBrk="0">
              <a:defRPr lang="ru-RU" sz="2300"/>
            </a:lvl2pPr>
            <a:lvl3pPr latinLnBrk="0">
              <a:defRPr lang="ru-RU" sz="2100"/>
            </a:lvl3pPr>
            <a:lvl4pPr latinLnBrk="0">
              <a:defRPr lang="ru-RU" sz="1900"/>
            </a:lvl4pPr>
            <a:lvl5pPr latinLnBrk="0">
              <a:defRPr lang="ru-RU" sz="1900"/>
            </a:lvl5pPr>
            <a:lvl6pPr latinLnBrk="0">
              <a:defRPr lang="ru-RU" sz="1900"/>
            </a:lvl6pPr>
            <a:lvl7pPr latinLnBrk="0">
              <a:defRPr lang="ru-RU" sz="1900"/>
            </a:lvl7pPr>
            <a:lvl8pPr latinLnBrk="0">
              <a:defRPr lang="ru-RU" sz="1900"/>
            </a:lvl8pPr>
            <a:lvl9pPr latinLnBrk="0">
              <a:defRPr lang="ru-RU"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95300" y="6356354"/>
            <a:ext cx="2311400" cy="366713"/>
          </a:xfrm>
          <a:prstGeom prst="rect">
            <a:avLst/>
          </a:prstGeom>
        </p:spPr>
        <p:txBody>
          <a:bodyPr lIns="107263" tIns="53630" rIns="107263" bIns="5363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3E63E1C-FBF6-4CF8-B0D3-A574A38D2678}" type="datetimeFigureOut">
              <a:rPr lang="ru-RU"/>
              <a:pPr>
                <a:defRPr/>
              </a:pPr>
              <a:t>11.12.2013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54"/>
            <a:ext cx="3136900" cy="366713"/>
          </a:xfrm>
          <a:prstGeom prst="rect">
            <a:avLst/>
          </a:prstGeom>
        </p:spPr>
        <p:txBody>
          <a:bodyPr lIns="107263" tIns="53630" rIns="107263" bIns="5363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99300" y="6356354"/>
            <a:ext cx="2311400" cy="366713"/>
          </a:xfrm>
          <a:prstGeom prst="rect">
            <a:avLst/>
          </a:prstGeom>
        </p:spPr>
        <p:txBody>
          <a:bodyPr lIns="107263" tIns="53630" rIns="107263" bIns="5363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DC8C7B6-7359-473C-B667-9037CE623A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 lIns="107263" tIns="53630" rIns="107263" bIns="53630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95300" y="6356354"/>
            <a:ext cx="2311400" cy="366713"/>
          </a:xfrm>
          <a:prstGeom prst="rect">
            <a:avLst/>
          </a:prstGeom>
        </p:spPr>
        <p:txBody>
          <a:bodyPr lIns="107263" tIns="53630" rIns="107263" bIns="5363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B05F3F7-99A2-4FCE-B549-06ECBE89F5D3}" type="datetimeFigureOut">
              <a:rPr lang="ru-RU"/>
              <a:pPr>
                <a:defRPr/>
              </a:pPr>
              <a:t>11.12.2013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54"/>
            <a:ext cx="3136900" cy="366713"/>
          </a:xfrm>
          <a:prstGeom prst="rect">
            <a:avLst/>
          </a:prstGeom>
        </p:spPr>
        <p:txBody>
          <a:bodyPr lIns="107263" tIns="53630" rIns="107263" bIns="5363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99300" y="6356354"/>
            <a:ext cx="2311400" cy="366713"/>
          </a:xfrm>
          <a:prstGeom prst="rect">
            <a:avLst/>
          </a:prstGeom>
        </p:spPr>
        <p:txBody>
          <a:bodyPr lIns="107263" tIns="53630" rIns="107263" bIns="5363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23EBE68-6CF6-4B36-8B1C-87E1D2E73F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95300" y="6356354"/>
            <a:ext cx="2311400" cy="366713"/>
          </a:xfrm>
          <a:prstGeom prst="rect">
            <a:avLst/>
          </a:prstGeom>
        </p:spPr>
        <p:txBody>
          <a:bodyPr lIns="107263" tIns="53630" rIns="107263" bIns="5363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D01E1C6-32EA-4404-BC45-72B58F9D4F6C}" type="datetimeFigureOut">
              <a:rPr lang="ru-RU"/>
              <a:pPr>
                <a:defRPr/>
              </a:pPr>
              <a:t>11.12.2013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54"/>
            <a:ext cx="3136900" cy="366713"/>
          </a:xfrm>
          <a:prstGeom prst="rect">
            <a:avLst/>
          </a:prstGeom>
        </p:spPr>
        <p:txBody>
          <a:bodyPr lIns="107263" tIns="53630" rIns="107263" bIns="5363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99300" y="6356354"/>
            <a:ext cx="2311400" cy="366713"/>
          </a:xfrm>
          <a:prstGeom prst="rect">
            <a:avLst/>
          </a:prstGeom>
        </p:spPr>
        <p:txBody>
          <a:bodyPr lIns="107263" tIns="53630" rIns="107263" bIns="5363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6EE7C29-CC93-4504-A418-41EED5D0F6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8" y="273049"/>
            <a:ext cx="3259006" cy="1162051"/>
          </a:xfrm>
          <a:prstGeom prst="rect">
            <a:avLst/>
          </a:prstGeom>
        </p:spPr>
        <p:txBody>
          <a:bodyPr lIns="107263" tIns="53630" rIns="107263" bIns="53630" anchor="b"/>
          <a:lstStyle>
            <a:lvl1pPr algn="l" latinLnBrk="0">
              <a:defRPr lang="ru-RU" sz="23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6"/>
            <a:ext cx="5537729" cy="5853113"/>
          </a:xfrm>
          <a:prstGeom prst="rect">
            <a:avLst/>
          </a:prstGeom>
        </p:spPr>
        <p:txBody>
          <a:bodyPr lIns="107263" tIns="53630" rIns="107263" bIns="53630"/>
          <a:lstStyle>
            <a:lvl1pPr latinLnBrk="0">
              <a:defRPr lang="ru-RU" sz="3800"/>
            </a:lvl1pPr>
            <a:lvl2pPr latinLnBrk="0">
              <a:defRPr lang="ru-RU" sz="3300"/>
            </a:lvl2pPr>
            <a:lvl3pPr latinLnBrk="0">
              <a:defRPr lang="ru-RU" sz="2800"/>
            </a:lvl3pPr>
            <a:lvl4pPr latinLnBrk="0">
              <a:defRPr lang="ru-RU" sz="2300"/>
            </a:lvl4pPr>
            <a:lvl5pPr latinLnBrk="0">
              <a:defRPr lang="ru-RU" sz="2300"/>
            </a:lvl5pPr>
            <a:lvl6pPr latinLnBrk="0">
              <a:defRPr lang="ru-RU" sz="2300"/>
            </a:lvl6pPr>
            <a:lvl7pPr latinLnBrk="0">
              <a:defRPr lang="ru-RU" sz="2300"/>
            </a:lvl7pPr>
            <a:lvl8pPr latinLnBrk="0">
              <a:defRPr lang="ru-RU" sz="2300"/>
            </a:lvl8pPr>
            <a:lvl9pPr latinLnBrk="0">
              <a:defRPr lang="ru-RU" sz="2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8" y="1435104"/>
            <a:ext cx="3259006" cy="4691063"/>
          </a:xfrm>
          <a:prstGeom prst="rect">
            <a:avLst/>
          </a:prstGeom>
        </p:spPr>
        <p:txBody>
          <a:bodyPr lIns="107263" tIns="53630" rIns="107263" bIns="53630"/>
          <a:lstStyle>
            <a:lvl1pPr marL="0" indent="0" latinLnBrk="0">
              <a:buNone/>
              <a:defRPr lang="ru-RU" sz="1600"/>
            </a:lvl1pPr>
            <a:lvl2pPr marL="536311" indent="0" latinLnBrk="0">
              <a:buNone/>
              <a:defRPr lang="ru-RU" sz="1400"/>
            </a:lvl2pPr>
            <a:lvl3pPr marL="1072621" indent="0" latinLnBrk="0">
              <a:buNone/>
              <a:defRPr lang="ru-RU" sz="1200"/>
            </a:lvl3pPr>
            <a:lvl4pPr marL="1608932" indent="0" latinLnBrk="0">
              <a:buNone/>
              <a:defRPr lang="ru-RU" sz="1100"/>
            </a:lvl4pPr>
            <a:lvl5pPr marL="2145243" indent="0" latinLnBrk="0">
              <a:buNone/>
              <a:defRPr lang="ru-RU" sz="1100"/>
            </a:lvl5pPr>
            <a:lvl6pPr marL="2681554" indent="0" latinLnBrk="0">
              <a:buNone/>
              <a:defRPr lang="ru-RU" sz="1100"/>
            </a:lvl6pPr>
            <a:lvl7pPr marL="3217864" indent="0" latinLnBrk="0">
              <a:buNone/>
              <a:defRPr lang="ru-RU" sz="1100"/>
            </a:lvl7pPr>
            <a:lvl8pPr marL="3754175" indent="0" latinLnBrk="0">
              <a:buNone/>
              <a:defRPr lang="ru-RU" sz="1100"/>
            </a:lvl8pPr>
            <a:lvl9pPr marL="4290486" indent="0" latinLnBrk="0">
              <a:buNone/>
              <a:defRPr lang="ru-RU"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4"/>
            <a:ext cx="2311400" cy="366713"/>
          </a:xfrm>
          <a:prstGeom prst="rect">
            <a:avLst/>
          </a:prstGeom>
        </p:spPr>
        <p:txBody>
          <a:bodyPr lIns="107263" tIns="53630" rIns="107263" bIns="5363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7E0C3CE-D4BE-408A-9168-4A55E167E31A}" type="datetimeFigureOut">
              <a:rPr lang="ru-RU"/>
              <a:pPr>
                <a:defRPr/>
              </a:pPr>
              <a:t>11.12.2013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4"/>
            <a:ext cx="3136900" cy="366713"/>
          </a:xfrm>
          <a:prstGeom prst="rect">
            <a:avLst/>
          </a:prstGeom>
        </p:spPr>
        <p:txBody>
          <a:bodyPr lIns="107263" tIns="53630" rIns="107263" bIns="5363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4"/>
            <a:ext cx="2311400" cy="366713"/>
          </a:xfrm>
          <a:prstGeom prst="rect">
            <a:avLst/>
          </a:prstGeom>
        </p:spPr>
        <p:txBody>
          <a:bodyPr lIns="107263" tIns="53630" rIns="107263" bIns="5363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D0CACAB-C694-4ECD-8B05-14F0AB4E0E3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9"/>
          </a:xfrm>
          <a:prstGeom prst="rect">
            <a:avLst/>
          </a:prstGeom>
        </p:spPr>
        <p:txBody>
          <a:bodyPr lIns="107263" tIns="53630" rIns="107263" bIns="53630" anchor="b"/>
          <a:lstStyle>
            <a:lvl1pPr algn="l" latinLnBrk="0">
              <a:defRPr lang="ru-RU" sz="23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 lIns="107263" tIns="53630" rIns="107263" bIns="53630"/>
          <a:lstStyle>
            <a:lvl1pPr marL="0" indent="0" latinLnBrk="0">
              <a:buNone/>
              <a:defRPr lang="ru-RU" sz="3800"/>
            </a:lvl1pPr>
            <a:lvl2pPr marL="536311" indent="0" latinLnBrk="0">
              <a:buNone/>
              <a:defRPr lang="ru-RU" sz="3300"/>
            </a:lvl2pPr>
            <a:lvl3pPr marL="1072621" indent="0" latinLnBrk="0">
              <a:buNone/>
              <a:defRPr lang="ru-RU" sz="2800"/>
            </a:lvl3pPr>
            <a:lvl4pPr marL="1608932" indent="0" latinLnBrk="0">
              <a:buNone/>
              <a:defRPr lang="ru-RU" sz="2300"/>
            </a:lvl4pPr>
            <a:lvl5pPr marL="2145243" indent="0" latinLnBrk="0">
              <a:buNone/>
              <a:defRPr lang="ru-RU" sz="2300"/>
            </a:lvl5pPr>
            <a:lvl6pPr marL="2681554" indent="0" latinLnBrk="0">
              <a:buNone/>
              <a:defRPr lang="ru-RU" sz="2300"/>
            </a:lvl6pPr>
            <a:lvl7pPr marL="3217864" indent="0" latinLnBrk="0">
              <a:buNone/>
              <a:defRPr lang="ru-RU" sz="2300"/>
            </a:lvl7pPr>
            <a:lvl8pPr marL="3754175" indent="0" latinLnBrk="0">
              <a:buNone/>
              <a:defRPr lang="ru-RU" sz="2300"/>
            </a:lvl8pPr>
            <a:lvl9pPr marL="4290486" indent="0" latinLnBrk="0">
              <a:buNone/>
              <a:defRPr lang="ru-RU" sz="2300"/>
            </a:lvl9pPr>
          </a:lstStyle>
          <a:p>
            <a:pPr lvl="0"/>
            <a:endParaRPr lang="ru-R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43"/>
            <a:ext cx="5943600" cy="804863"/>
          </a:xfrm>
          <a:prstGeom prst="rect">
            <a:avLst/>
          </a:prstGeom>
        </p:spPr>
        <p:txBody>
          <a:bodyPr lIns="107263" tIns="53630" rIns="107263" bIns="53630"/>
          <a:lstStyle>
            <a:lvl1pPr marL="0" indent="0" latinLnBrk="0">
              <a:buNone/>
              <a:defRPr lang="ru-RU" sz="1600"/>
            </a:lvl1pPr>
            <a:lvl2pPr marL="536311" indent="0" latinLnBrk="0">
              <a:buNone/>
              <a:defRPr lang="ru-RU" sz="1400"/>
            </a:lvl2pPr>
            <a:lvl3pPr marL="1072621" indent="0" latinLnBrk="0">
              <a:buNone/>
              <a:defRPr lang="ru-RU" sz="1200"/>
            </a:lvl3pPr>
            <a:lvl4pPr marL="1608932" indent="0" latinLnBrk="0">
              <a:buNone/>
              <a:defRPr lang="ru-RU" sz="1100"/>
            </a:lvl4pPr>
            <a:lvl5pPr marL="2145243" indent="0" latinLnBrk="0">
              <a:buNone/>
              <a:defRPr lang="ru-RU" sz="1100"/>
            </a:lvl5pPr>
            <a:lvl6pPr marL="2681554" indent="0" latinLnBrk="0">
              <a:buNone/>
              <a:defRPr lang="ru-RU" sz="1100"/>
            </a:lvl6pPr>
            <a:lvl7pPr marL="3217864" indent="0" latinLnBrk="0">
              <a:buNone/>
              <a:defRPr lang="ru-RU" sz="1100"/>
            </a:lvl7pPr>
            <a:lvl8pPr marL="3754175" indent="0" latinLnBrk="0">
              <a:buNone/>
              <a:defRPr lang="ru-RU" sz="1100"/>
            </a:lvl8pPr>
            <a:lvl9pPr marL="4290486" indent="0" latinLnBrk="0">
              <a:buNone/>
              <a:defRPr lang="ru-RU"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4"/>
            <a:ext cx="2311400" cy="366713"/>
          </a:xfrm>
          <a:prstGeom prst="rect">
            <a:avLst/>
          </a:prstGeom>
        </p:spPr>
        <p:txBody>
          <a:bodyPr lIns="107263" tIns="53630" rIns="107263" bIns="5363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B738B82-4936-4517-A2D4-469A37F8B8D2}" type="datetimeFigureOut">
              <a:rPr lang="ru-RU"/>
              <a:pPr>
                <a:defRPr/>
              </a:pPr>
              <a:t>11.12.2013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4"/>
            <a:ext cx="3136900" cy="366713"/>
          </a:xfrm>
          <a:prstGeom prst="rect">
            <a:avLst/>
          </a:prstGeom>
        </p:spPr>
        <p:txBody>
          <a:bodyPr lIns="107263" tIns="53630" rIns="107263" bIns="5363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4"/>
            <a:ext cx="2311400" cy="366713"/>
          </a:xfrm>
          <a:prstGeom prst="rect">
            <a:avLst/>
          </a:prstGeom>
        </p:spPr>
        <p:txBody>
          <a:bodyPr lIns="107263" tIns="53630" rIns="107263" bIns="5363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BEC962-F696-42AB-BBEA-5067384CCC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-32" y="1"/>
            <a:ext cx="9906030" cy="4032251"/>
          </a:xfrm>
          <a:prstGeom prst="rect">
            <a:avLst/>
          </a:prstGeom>
          <a:gradFill flip="none" rotWithShape="1">
            <a:gsLst>
              <a:gs pos="0">
                <a:srgbClr val="C9DDFB"/>
              </a:gs>
              <a:gs pos="100000">
                <a:srgbClr val="E3E9FD">
                  <a:gamma/>
                  <a:tint val="0"/>
                  <a:invGamma/>
                </a:srgb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14" tIns="45708" rIns="91414" bIns="45708" anchor="ctr"/>
          <a:lstStyle/>
          <a:p>
            <a:pPr marL="0" algn="l" defTabSz="1542634" rtl="0" eaLnBrk="1" fontAlgn="auto" latinLnBrk="0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100" kern="1200" dirty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-29" y="1"/>
            <a:ext cx="9906029" cy="4214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-28" y="-21"/>
            <a:ext cx="9906029" cy="42465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6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14" tIns="45708" rIns="91414" bIns="45708" anchor="ctr"/>
          <a:lstStyle/>
          <a:p>
            <a:pPr marL="0" algn="l" defTabSz="1542634" rtl="0" eaLnBrk="1" fontAlgn="auto" latinLnBrk="0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100" kern="1200" dirty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68" r:id="rId2"/>
    <p:sldLayoutId id="2147484069" r:id="rId3"/>
    <p:sldLayoutId id="2147484070" r:id="rId4"/>
    <p:sldLayoutId id="2147484071" r:id="rId5"/>
    <p:sldLayoutId id="2147484072" r:id="rId6"/>
    <p:sldLayoutId id="2147484073" r:id="rId7"/>
    <p:sldLayoutId id="2147484074" r:id="rId8"/>
    <p:sldLayoutId id="2147484075" r:id="rId9"/>
    <p:sldLayoutId id="2147484076" r:id="rId10"/>
    <p:sldLayoutId id="2147484077" r:id="rId11"/>
    <p:sldLayoutId id="2147484078" r:id="rId12"/>
  </p:sldLayoutIdLst>
  <p:transition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ru-RU" sz="5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5pPr>
      <a:lvl6pPr marL="536311" algn="ctr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6pPr>
      <a:lvl7pPr marL="1072621" algn="ctr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7pPr>
      <a:lvl8pPr marL="1608932" algn="ctr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8pPr>
      <a:lvl9pPr marL="2145243" algn="ctr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9pPr>
    </p:titleStyle>
    <p:bodyStyle>
      <a:lvl1pPr marL="401547" indent="-40154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ru-RU"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1340" indent="-33488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ru-RU"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39545" indent="-26663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ru-RU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75998" indent="-26663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ru-RU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12451" indent="-26663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ru-RU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49709" indent="-268155" algn="l" defTabSz="1072621" rtl="0" eaLnBrk="1" latinLnBrk="0" hangingPunct="1">
        <a:spcBef>
          <a:spcPct val="20000"/>
        </a:spcBef>
        <a:buFont typeface="Arial" pitchFamily="34" charset="0"/>
        <a:buChar char="•"/>
        <a:defRPr lang="ru-RU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86020" indent="-268155" algn="l" defTabSz="1072621" rtl="0" eaLnBrk="1" latinLnBrk="0" hangingPunct="1">
        <a:spcBef>
          <a:spcPct val="20000"/>
        </a:spcBef>
        <a:buFont typeface="Arial" pitchFamily="34" charset="0"/>
        <a:buChar char="•"/>
        <a:defRPr lang="ru-RU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2331" indent="-268155" algn="l" defTabSz="1072621" rtl="0" eaLnBrk="1" latinLnBrk="0" hangingPunct="1">
        <a:spcBef>
          <a:spcPct val="20000"/>
        </a:spcBef>
        <a:buFont typeface="Arial" pitchFamily="34" charset="0"/>
        <a:buChar char="•"/>
        <a:defRPr lang="ru-RU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58641" indent="-268155" algn="l" defTabSz="1072621" rtl="0" eaLnBrk="1" latinLnBrk="0" hangingPunct="1">
        <a:spcBef>
          <a:spcPct val="20000"/>
        </a:spcBef>
        <a:buFont typeface="Arial" pitchFamily="34" charset="0"/>
        <a:buChar char="•"/>
        <a:defRPr lang="ru-RU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72621" rtl="0" eaLnBrk="1" latinLnBrk="0" hangingPunct="1">
        <a:defRPr lang="ru-RU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311" algn="l" defTabSz="1072621" rtl="0" eaLnBrk="1" latinLnBrk="0" hangingPunct="1">
        <a:defRPr lang="ru-RU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621" algn="l" defTabSz="1072621" rtl="0" eaLnBrk="1" latinLnBrk="0" hangingPunct="1">
        <a:defRPr lang="ru-RU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8932" algn="l" defTabSz="1072621" rtl="0" eaLnBrk="1" latinLnBrk="0" hangingPunct="1">
        <a:defRPr lang="ru-RU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243" algn="l" defTabSz="1072621" rtl="0" eaLnBrk="1" latinLnBrk="0" hangingPunct="1">
        <a:defRPr lang="ru-RU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1554" algn="l" defTabSz="1072621" rtl="0" eaLnBrk="1" latinLnBrk="0" hangingPunct="1">
        <a:defRPr lang="ru-RU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7864" algn="l" defTabSz="1072621" rtl="0" eaLnBrk="1" latinLnBrk="0" hangingPunct="1">
        <a:defRPr lang="ru-RU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4175" algn="l" defTabSz="1072621" rtl="0" eaLnBrk="1" latinLnBrk="0" hangingPunct="1">
        <a:defRPr lang="ru-RU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0486" algn="l" defTabSz="1072621" rtl="0" eaLnBrk="1" latinLnBrk="0" hangingPunct="1">
        <a:defRPr lang="ru-RU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:\_Vlad\шаблоны\etat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87301" y="171517"/>
            <a:ext cx="2056650" cy="864096"/>
          </a:xfrm>
          <a:prstGeom prst="rect">
            <a:avLst/>
          </a:prstGeom>
          <a:noFill/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45507" y="2239912"/>
            <a:ext cx="9144000" cy="2154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19" tIns="45709" rIns="91419" bIns="45709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defRPr/>
            </a:pPr>
            <a:r>
              <a:rPr lang="ru-RU" sz="4400" b="1" spc="50" dirty="0" smtClean="0">
                <a:solidFill>
                  <a:srgbClr val="336699"/>
                </a:solidFill>
                <a:latin typeface="Calibri"/>
                <a:cs typeface="Tahoma" pitchFamily="34" charset="0"/>
              </a:rPr>
              <a:t>ГИС РТ «НАРОДНЫЙ </a:t>
            </a:r>
            <a:r>
              <a:rPr lang="ru-RU" sz="4400" b="1" spc="50" dirty="0">
                <a:solidFill>
                  <a:srgbClr val="336699"/>
                </a:solidFill>
                <a:latin typeface="Calibri"/>
                <a:cs typeface="Tahoma" pitchFamily="34" charset="0"/>
              </a:rPr>
              <a:t>КОНТРОЛЬ</a:t>
            </a:r>
            <a:r>
              <a:rPr lang="ru-RU" sz="4400" b="1" spc="50" dirty="0" smtClean="0">
                <a:solidFill>
                  <a:srgbClr val="336699"/>
                </a:solidFill>
                <a:latin typeface="Calibri"/>
                <a:cs typeface="Tahoma" pitchFamily="34" charset="0"/>
              </a:rPr>
              <a:t>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spc="50" dirty="0">
                <a:solidFill>
                  <a:srgbClr val="336699"/>
                </a:solidFill>
                <a:latin typeface="Calibri"/>
                <a:cs typeface="Tahoma" pitchFamily="34" charset="0"/>
              </a:rPr>
              <a:t>ВЗАИМОДЕЙСТВИЕ ГРАЖДАН </a:t>
            </a:r>
            <a:r>
              <a:rPr lang="ru-RU" sz="1600" spc="50" dirty="0" smtClean="0">
                <a:solidFill>
                  <a:srgbClr val="336699"/>
                </a:solidFill>
                <a:latin typeface="Calibri"/>
                <a:cs typeface="Tahoma" pitchFamily="34" charset="0"/>
              </a:rPr>
              <a:t/>
            </a:r>
            <a:br>
              <a:rPr lang="ru-RU" sz="1600" spc="50" dirty="0" smtClean="0">
                <a:solidFill>
                  <a:srgbClr val="336699"/>
                </a:solidFill>
                <a:latin typeface="Calibri"/>
                <a:cs typeface="Tahoma" pitchFamily="34" charset="0"/>
              </a:rPr>
            </a:br>
            <a:r>
              <a:rPr lang="ru-RU" sz="1600" spc="50" dirty="0" smtClean="0">
                <a:solidFill>
                  <a:srgbClr val="336699"/>
                </a:solidFill>
                <a:latin typeface="Calibri"/>
                <a:cs typeface="Tahoma" pitchFamily="34" charset="0"/>
              </a:rPr>
              <a:t>С ОРГАНАМИ </a:t>
            </a:r>
            <a:r>
              <a:rPr lang="ru-RU" sz="1600" spc="50" dirty="0">
                <a:solidFill>
                  <a:srgbClr val="336699"/>
                </a:solidFill>
                <a:latin typeface="Calibri"/>
                <a:cs typeface="Tahoma" pitchFamily="34" charset="0"/>
              </a:rPr>
              <a:t>ГОСУДАРСТВЕННОЙ ВЛАСТИ </a:t>
            </a:r>
            <a:r>
              <a:rPr lang="ru-RU" sz="1600" spc="50" dirty="0" smtClean="0">
                <a:solidFill>
                  <a:srgbClr val="336699"/>
                </a:solidFill>
                <a:latin typeface="Calibri"/>
                <a:cs typeface="Tahoma" pitchFamily="34" charset="0"/>
              </a:rPr>
              <a:t>И </a:t>
            </a:r>
            <a:r>
              <a:rPr lang="ru-RU" sz="1600" spc="50" dirty="0">
                <a:solidFill>
                  <a:srgbClr val="336699"/>
                </a:solidFill>
                <a:latin typeface="Calibri"/>
                <a:cs typeface="Tahoma" pitchFamily="34" charset="0"/>
              </a:rPr>
              <a:t>МЕСТНОГО САМОУПРАВЛЕНИЯ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spc="50" dirty="0">
              <a:solidFill>
                <a:srgbClr val="336699"/>
              </a:solidFill>
              <a:latin typeface="Calibri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80063" y="6018153"/>
            <a:ext cx="1474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/>
                </a:solidFill>
              </a:rPr>
              <a:t>12.12.2013</a:t>
            </a:r>
            <a:endParaRPr lang="ru-RU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23875" y="53979"/>
            <a:ext cx="882173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2400" b="1" dirty="0" smtClean="0">
                <a:solidFill>
                  <a:srgbClr val="005082"/>
                </a:solidFill>
                <a:cs typeface="Arial" panose="020B0604020202020204" pitchFamily="34" charset="0"/>
              </a:rPr>
              <a:t>РЕЙТИНГ МУНИЦИПАЛЬНЫХ ОБРАЗОВАНИЙ</a:t>
            </a:r>
          </a:p>
          <a:p>
            <a:pPr algn="ctr" eaLnBrk="1" hangingPunct="1"/>
            <a:r>
              <a:rPr lang="ru-RU" dirty="0" smtClean="0">
                <a:solidFill>
                  <a:srgbClr val="005082"/>
                </a:solidFill>
                <a:cs typeface="Arial" panose="020B0604020202020204" pitchFamily="34" charset="0"/>
              </a:rPr>
              <a:t>ПО СРЕДНИМ ПОКАЗАТЕЛЯМ ТЕСТИРОВАНИЯ </a:t>
            </a:r>
            <a:endParaRPr lang="ru-RU" altLang="ru-RU" dirty="0">
              <a:solidFill>
                <a:srgbClr val="005082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379733"/>
              </p:ext>
            </p:extLst>
          </p:nvPr>
        </p:nvGraphicFramePr>
        <p:xfrm>
          <a:off x="154379" y="792643"/>
          <a:ext cx="4655128" cy="595827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52484"/>
                <a:gridCol w="1540691"/>
                <a:gridCol w="1235033"/>
                <a:gridCol w="783772"/>
                <a:gridCol w="843148"/>
              </a:tblGrid>
              <a:tr h="432822">
                <a:tc>
                  <a:txBody>
                    <a:bodyPr/>
                    <a:lstStyle/>
                    <a:p>
                      <a:pPr marL="0" algn="ctr" defTabSz="1072621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</a:t>
                      </a:r>
                    </a:p>
                  </a:txBody>
                  <a:tcPr marL="113542" marR="113542" marT="42578" marB="425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072621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Муниципальные образования</a:t>
                      </a:r>
                    </a:p>
                  </a:txBody>
                  <a:tcPr marL="113542" marR="113542" marT="42578" marB="425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072621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Всего сотрудников</a:t>
                      </a:r>
                    </a:p>
                  </a:txBody>
                  <a:tcPr marL="113542" marR="113542" marT="42578" marB="425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072621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Прошли тест</a:t>
                      </a:r>
                    </a:p>
                  </a:txBody>
                  <a:tcPr marL="113542" marR="113542" marT="42578" marB="425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072621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Средние </a:t>
                      </a:r>
                      <a:r>
                        <a:rPr lang="ru-RU" sz="12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баллы</a:t>
                      </a:r>
                      <a:endParaRPr lang="ru-RU" sz="1200" b="1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4751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500" b="0" i="0" u="none" strike="noStrike" kern="1200" dirty="0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500" b="0" i="0" u="none" strike="noStrike" kern="1200" dirty="0"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Мамадышский М</a:t>
                      </a:r>
                      <a:r>
                        <a:rPr lang="en-US" sz="110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ru-RU" sz="110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</a:t>
                      </a:r>
                      <a:r>
                        <a:rPr lang="ru-RU" sz="1100" dirty="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,66</a:t>
                      </a:r>
                      <a:endParaRPr lang="ru-RU" sz="1100" dirty="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892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500" b="0" i="0" u="none" strike="noStrike" kern="1200" dirty="0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500" b="0" i="0" u="none" strike="noStrike" kern="1200" dirty="0"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Тукаевский МО</a:t>
                      </a:r>
                      <a:endParaRPr lang="ru-RU" sz="110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 dirty="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94,13</a:t>
                      </a:r>
                      <a:endParaRPr lang="ru-RU" sz="110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7800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500" b="0" i="0" u="none" strike="noStrike" kern="1200" dirty="0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500" b="0" i="0" u="none" strike="noStrike" kern="1200" dirty="0"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Азнакаевский МО</a:t>
                      </a:r>
                      <a:endParaRPr lang="ru-RU" sz="110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10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100" dirty="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93,94</a:t>
                      </a:r>
                      <a:endParaRPr lang="ru-RU" sz="110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7800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500" b="0" i="0" u="none" strike="noStrike" kern="1200" dirty="0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500" b="0" i="0" u="none" strike="noStrike" kern="1200" dirty="0"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Кукморский МО</a:t>
                      </a:r>
                      <a:endParaRPr lang="ru-RU" sz="110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 dirty="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93,18</a:t>
                      </a:r>
                      <a:endParaRPr lang="ru-RU" sz="1100" dirty="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7800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500" b="0" i="0" u="none" strike="noStrike" kern="1200" dirty="0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500" b="0" i="0" u="none" strike="noStrike" kern="1200" dirty="0"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Чистопольский МО</a:t>
                      </a:r>
                      <a:endParaRPr lang="ru-RU" sz="110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10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10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92,98</a:t>
                      </a:r>
                      <a:endParaRPr lang="ru-RU" sz="1100" dirty="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7800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500" b="0" i="0" u="none" strike="noStrike" kern="1200" dirty="0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500" b="0" i="0" u="none" strike="noStrike" kern="1200" dirty="0"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Буинский МО</a:t>
                      </a:r>
                      <a:endParaRPr lang="ru-RU" sz="110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92,21</a:t>
                      </a:r>
                      <a:endParaRPr lang="ru-RU" sz="1100" dirty="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7800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500" b="0" i="0" u="none" strike="noStrike" kern="1200" dirty="0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500" b="0" i="0" u="none" strike="noStrike" kern="1200" dirty="0"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Верхнеуслонский</a:t>
                      </a:r>
                      <a:r>
                        <a:rPr lang="ru-RU" sz="1100" dirty="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МО</a:t>
                      </a:r>
                      <a:endParaRPr lang="ru-RU" sz="1100" dirty="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91,13</a:t>
                      </a:r>
                      <a:endParaRPr lang="ru-RU" sz="1100" dirty="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7800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5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Рыбнослободский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МО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89,56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7800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5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Апастовский МО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88,81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7800">
                <a:tc>
                  <a:txBody>
                    <a:bodyPr/>
                    <a:lstStyle/>
                    <a:p>
                      <a:pPr marL="0" algn="l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15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Заинский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МО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88,77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7800">
                <a:tc>
                  <a:txBody>
                    <a:bodyPr/>
                    <a:lstStyle/>
                    <a:p>
                      <a:pPr marL="0" algn="l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sz="15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Актанышский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МО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88,10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7800">
                <a:tc>
                  <a:txBody>
                    <a:bodyPr/>
                    <a:lstStyle/>
                    <a:p>
                      <a:pPr marL="0" algn="l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ru-RU" sz="15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Лениногорский МО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87,82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7800">
                <a:tc>
                  <a:txBody>
                    <a:bodyPr/>
                    <a:lstStyle/>
                    <a:p>
                      <a:pPr marL="0" algn="l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ru-RU" sz="15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Сармановский МО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87,04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7800">
                <a:tc>
                  <a:txBody>
                    <a:bodyPr/>
                    <a:lstStyle/>
                    <a:p>
                      <a:pPr marL="0" algn="l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ru-RU" sz="15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Исполком г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Н.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Челны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86,53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7800">
                <a:tc>
                  <a:txBody>
                    <a:bodyPr/>
                    <a:lstStyle/>
                    <a:p>
                      <a:pPr marL="0" algn="l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ru-RU" sz="15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Кайбицкий МО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86,43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7800">
                <a:tc>
                  <a:txBody>
                    <a:bodyPr/>
                    <a:lstStyle/>
                    <a:p>
                      <a:pPr marL="0" algn="l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ru-RU" sz="15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Муслюмовский МО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86,18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7800">
                <a:tc>
                  <a:txBody>
                    <a:bodyPr/>
                    <a:lstStyle/>
                    <a:p>
                      <a:pPr marL="0" algn="l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ru-RU" sz="15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Нурлатский МО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85,10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7800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ru-RU" sz="15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Альметьевский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МО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84,51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7800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ru-RU" sz="15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Ютазинский МО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84,07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7800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ru-RU" sz="15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Елабужский МО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81,61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7800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ru-RU" sz="15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Лаишевский МО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81,52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7800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ru-RU" sz="15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Исполком г. Казани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80,93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7800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ru-RU" sz="15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Атнинский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МО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80,80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510246"/>
              </p:ext>
            </p:extLst>
          </p:nvPr>
        </p:nvGraphicFramePr>
        <p:xfrm>
          <a:off x="5017871" y="792643"/>
          <a:ext cx="4655128" cy="5952533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52484"/>
                <a:gridCol w="1540691"/>
                <a:gridCol w="1235033"/>
                <a:gridCol w="783772"/>
                <a:gridCol w="843148"/>
              </a:tblGrid>
              <a:tr h="482805">
                <a:tc>
                  <a:txBody>
                    <a:bodyPr/>
                    <a:lstStyle/>
                    <a:p>
                      <a:pPr marL="0" algn="ctr" defTabSz="1072621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</a:t>
                      </a:r>
                    </a:p>
                  </a:txBody>
                  <a:tcPr marL="113542" marR="113542" marT="42578" marB="425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072621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Муниципальные образования</a:t>
                      </a:r>
                    </a:p>
                  </a:txBody>
                  <a:tcPr marL="113542" marR="113542" marT="42578" marB="425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072621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Всего сотрудников</a:t>
                      </a:r>
                    </a:p>
                  </a:txBody>
                  <a:tcPr marL="113542" marR="113542" marT="42578" marB="425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072621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Прошли тест</a:t>
                      </a:r>
                    </a:p>
                  </a:txBody>
                  <a:tcPr marL="113542" marR="113542" marT="42578" marB="425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072621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Средние </a:t>
                      </a:r>
                      <a:r>
                        <a:rPr lang="ru-RU" sz="12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баллы</a:t>
                      </a:r>
                      <a:endParaRPr lang="ru-RU" sz="1200" b="1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8624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5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ru-RU" sz="155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Мензелинский МО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80,21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8624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5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ru-RU" sz="155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Черемшанский  МО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79,67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8624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5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  <a:endParaRPr lang="ru-RU" sz="15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Дрожжановский МО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79,24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8624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5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ru-RU" sz="155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Бугульминский МО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78,49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8624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5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ru-RU" sz="155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Арский МО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78,21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8624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5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ru-RU" sz="15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Тюлячинский МО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77,69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8624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5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ru-RU" sz="15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Менделеевский МО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77,05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8624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5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</a:t>
                      </a:r>
                      <a:endParaRPr lang="ru-RU" sz="15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Нижнекамский МО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76,55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8624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5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</a:t>
                      </a:r>
                      <a:endParaRPr lang="ru-RU" sz="15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Высокогорский МО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76,38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8624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5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endParaRPr lang="ru-RU" sz="155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Зеленодольский МО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75,76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8624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5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ru-RU" sz="155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Тетюшский МО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74,24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8624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5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lang="ru-RU" sz="155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Новошешминский МО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74,19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8624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5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  <a:endParaRPr lang="ru-RU" sz="155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Бавлинский МО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72,72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8624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5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  <a:endParaRPr lang="ru-RU" sz="155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Агрызский МО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72,46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8624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55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  <a:endParaRPr lang="ru-RU" sz="1550" b="0" i="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Спасский МО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69,70</a:t>
                      </a:r>
                      <a:endParaRPr lang="ru-RU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8624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55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  <a:endParaRPr lang="ru-RU" sz="1550" b="0" i="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Балтасинский</a:t>
                      </a:r>
                      <a:r>
                        <a:rPr lang="ru-RU" sz="11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МО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69,70</a:t>
                      </a:r>
                      <a:endParaRPr lang="ru-RU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8624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55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ru-RU" sz="1550" b="0" i="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Аксубаевский</a:t>
                      </a:r>
                      <a:r>
                        <a:rPr lang="ru-RU" sz="11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МО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63,64</a:t>
                      </a:r>
                      <a:endParaRPr lang="ru-RU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8624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55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  <a:endParaRPr lang="ru-RU" sz="1550" b="0" i="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Сабинский МО</a:t>
                      </a:r>
                      <a:endParaRPr lang="ru-RU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63,05</a:t>
                      </a:r>
                      <a:endParaRPr lang="ru-RU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8624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55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  <a:endParaRPr lang="ru-RU" sz="1550" b="0" i="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Пестречинский МО</a:t>
                      </a:r>
                      <a:endParaRPr lang="ru-RU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62,12</a:t>
                      </a:r>
                      <a:endParaRPr lang="ru-RU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8624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55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  <a:endParaRPr lang="ru-RU" sz="1550" b="0" i="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Алькеевский МО</a:t>
                      </a:r>
                      <a:endParaRPr lang="ru-RU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61,62</a:t>
                      </a:r>
                      <a:endParaRPr lang="ru-RU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8624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55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  <a:endParaRPr lang="ru-RU" sz="1550" b="0" i="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Камскоустьинский МО</a:t>
                      </a:r>
                      <a:endParaRPr lang="ru-RU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58,15</a:t>
                      </a:r>
                      <a:endParaRPr lang="ru-RU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8624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55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endParaRPr lang="ru-RU" sz="1550" b="0" i="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Алексеевский МО</a:t>
                      </a:r>
                      <a:endParaRPr lang="ru-RU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52,32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884183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4225" y="3105839"/>
            <a:ext cx="8337550" cy="830975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pPr algn="ctr"/>
            <a:r>
              <a:rPr lang="ru-RU" sz="4800" dirty="0">
                <a:solidFill>
                  <a:srgbClr val="006699"/>
                </a:solidFill>
                <a:latin typeface="+mn-lt"/>
              </a:rPr>
              <a:t>Благодарим  за внимание!</a:t>
            </a:r>
          </a:p>
        </p:txBody>
      </p:sp>
      <p:pic>
        <p:nvPicPr>
          <p:cNvPr id="3" name="Picture 2" descr="D:\_Vlad\шаблоны\etat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9182" y="5824171"/>
            <a:ext cx="2056650" cy="8640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0035540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4"/>
          <p:cNvSpPr txBox="1">
            <a:spLocks noChangeArrowheads="1"/>
          </p:cNvSpPr>
          <p:nvPr/>
        </p:nvSpPr>
        <p:spPr bwMode="auto">
          <a:xfrm>
            <a:off x="523875" y="44450"/>
            <a:ext cx="8821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2800" b="1" dirty="0">
                <a:solidFill>
                  <a:srgbClr val="005082"/>
                </a:solidFill>
                <a:cs typeface="Arial" panose="020B0604020202020204" pitchFamily="34" charset="0"/>
              </a:rPr>
              <a:t>УЧАСТИЕ ОРГАНОВ ВЛАСТИ</a:t>
            </a:r>
            <a:br>
              <a:rPr lang="ru-RU" sz="2800" b="1" dirty="0">
                <a:solidFill>
                  <a:srgbClr val="005082"/>
                </a:solidFill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5082"/>
                </a:solidFill>
                <a:cs typeface="Arial" panose="020B0604020202020204" pitchFamily="34" charset="0"/>
              </a:rPr>
              <a:t>ИСПОЛНЕНИЕ ЗАЯВОК</a:t>
            </a:r>
            <a:endParaRPr lang="ru-RU" altLang="ru-RU" sz="2000" dirty="0">
              <a:solidFill>
                <a:srgbClr val="005082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8364396"/>
              </p:ext>
            </p:extLst>
          </p:nvPr>
        </p:nvGraphicFramePr>
        <p:xfrm>
          <a:off x="326232" y="1095375"/>
          <a:ext cx="9217024" cy="5033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01650" y="6129338"/>
            <a:ext cx="8915400" cy="5397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900" b="1" dirty="0" smtClean="0">
                <a:solidFill>
                  <a:schemeClr val="accent3">
                    <a:lumMod val="75000"/>
                  </a:schemeClr>
                </a:solidFill>
              </a:rPr>
              <a:t>54%</a:t>
            </a: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</a:rPr>
              <a:t> уведомлений </a:t>
            </a:r>
            <a:r>
              <a:rPr lang="ru-RU" sz="2900" b="1" dirty="0">
                <a:solidFill>
                  <a:schemeClr val="accent1">
                    <a:lumMod val="75000"/>
                  </a:schemeClr>
                </a:solidFill>
              </a:rPr>
              <a:t>присвоен статус </a:t>
            </a:r>
            <a:r>
              <a:rPr lang="ru-RU" sz="2900" b="1" dirty="0">
                <a:solidFill>
                  <a:schemeClr val="accent3">
                    <a:lumMod val="75000"/>
                  </a:schemeClr>
                </a:solidFill>
              </a:rPr>
              <a:t>«Заявка решена»</a:t>
            </a:r>
            <a:endParaRPr lang="ru-RU" sz="29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Прямоугольник 1"/>
          <p:cNvSpPr>
            <a:spLocks noChangeArrowheads="1"/>
          </p:cNvSpPr>
          <p:nvPr/>
        </p:nvSpPr>
        <p:spPr bwMode="auto">
          <a:xfrm>
            <a:off x="4626038" y="949492"/>
            <a:ext cx="505837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ru-RU" altLang="ru-RU" sz="2000" dirty="0" smtClean="0">
                <a:solidFill>
                  <a:srgbClr val="005082"/>
                </a:solidFill>
              </a:rPr>
              <a:t>Всего заявок опубликовано: </a:t>
            </a:r>
            <a:r>
              <a:rPr lang="ru-RU" altLang="ru-RU" sz="2000" b="1" dirty="0" smtClean="0">
                <a:solidFill>
                  <a:srgbClr val="005082"/>
                </a:solidFill>
              </a:rPr>
              <a:t>16 161</a:t>
            </a:r>
          </a:p>
          <a:p>
            <a:pPr algn="r" eaLnBrk="1" hangingPunct="1"/>
            <a:r>
              <a:rPr lang="ru-RU" altLang="ru-RU" sz="2000" dirty="0" smtClean="0">
                <a:solidFill>
                  <a:srgbClr val="005082"/>
                </a:solidFill>
              </a:rPr>
              <a:t>Количество </a:t>
            </a:r>
            <a:r>
              <a:rPr lang="ru-RU" altLang="ru-RU" sz="2000" dirty="0">
                <a:solidFill>
                  <a:srgbClr val="005082"/>
                </a:solidFill>
              </a:rPr>
              <a:t>поддержек</a:t>
            </a:r>
            <a:r>
              <a:rPr lang="ru-RU" altLang="ru-RU" sz="2000" dirty="0" smtClean="0">
                <a:solidFill>
                  <a:srgbClr val="005082"/>
                </a:solidFill>
              </a:rPr>
              <a:t>: </a:t>
            </a:r>
            <a:r>
              <a:rPr lang="ru-RU" altLang="ru-RU" sz="2000" b="1" dirty="0" smtClean="0">
                <a:solidFill>
                  <a:srgbClr val="005082"/>
                </a:solidFill>
              </a:rPr>
              <a:t>311 875</a:t>
            </a:r>
          </a:p>
          <a:p>
            <a:pPr algn="r" eaLnBrk="1" hangingPunct="1"/>
            <a:r>
              <a:rPr lang="ru-RU" altLang="ru-RU" sz="2000" dirty="0" smtClean="0">
                <a:solidFill>
                  <a:srgbClr val="005082"/>
                </a:solidFill>
              </a:rPr>
              <a:t>Количество оценок работы ведомств: </a:t>
            </a:r>
            <a:r>
              <a:rPr lang="ru-RU" altLang="ru-RU" sz="2000" b="1" dirty="0" smtClean="0">
                <a:solidFill>
                  <a:srgbClr val="005082"/>
                </a:solidFill>
              </a:rPr>
              <a:t>66 951</a:t>
            </a:r>
          </a:p>
          <a:p>
            <a:pPr algn="r" eaLnBrk="1" hangingPunct="1"/>
            <a:r>
              <a:rPr lang="ru-RU" altLang="ru-RU" sz="2000" dirty="0" smtClean="0">
                <a:solidFill>
                  <a:srgbClr val="005082"/>
                </a:solidFill>
              </a:rPr>
              <a:t>Количество комментариев: </a:t>
            </a:r>
            <a:r>
              <a:rPr lang="ru-RU" altLang="ru-RU" sz="2000" b="1" dirty="0" smtClean="0">
                <a:solidFill>
                  <a:srgbClr val="005082"/>
                </a:solidFill>
              </a:rPr>
              <a:t>130 566</a:t>
            </a:r>
            <a:endParaRPr lang="ru-RU" alt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317962946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523875" y="148982"/>
            <a:ext cx="88217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2000" b="1" dirty="0" smtClean="0">
                <a:solidFill>
                  <a:srgbClr val="005082"/>
                </a:solidFill>
                <a:cs typeface="Arial" panose="020B0604020202020204" pitchFamily="34" charset="0"/>
              </a:rPr>
              <a:t>РЕЙТИНГ </a:t>
            </a:r>
            <a:r>
              <a:rPr lang="ru-RU" sz="2000" b="1" dirty="0">
                <a:solidFill>
                  <a:srgbClr val="005082"/>
                </a:solidFill>
                <a:cs typeface="Arial" panose="020B0604020202020204" pitchFamily="34" charset="0"/>
              </a:rPr>
              <a:t>МИНИСТЕРСТВ И </a:t>
            </a:r>
            <a:r>
              <a:rPr lang="ru-RU" sz="2000" b="1" dirty="0" smtClean="0">
                <a:solidFill>
                  <a:srgbClr val="005082"/>
                </a:solidFill>
                <a:cs typeface="Arial" panose="020B0604020202020204" pitchFamily="34" charset="0"/>
              </a:rPr>
              <a:t>ВЕДОМСТВ </a:t>
            </a:r>
            <a:r>
              <a:rPr lang="ru-RU" sz="2000" dirty="0" smtClean="0">
                <a:solidFill>
                  <a:srgbClr val="005082"/>
                </a:solidFill>
                <a:cs typeface="Arial" panose="020B0604020202020204" pitchFamily="34" charset="0"/>
              </a:rPr>
              <a:t>ПО ОЦЕНКЕ ГРАЖДАН</a:t>
            </a:r>
            <a:endParaRPr lang="ru-RU" altLang="ru-RU" sz="2000" dirty="0">
              <a:solidFill>
                <a:srgbClr val="005082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843066"/>
              </p:ext>
            </p:extLst>
          </p:nvPr>
        </p:nvGraphicFramePr>
        <p:xfrm>
          <a:off x="246280" y="549092"/>
          <a:ext cx="4432596" cy="626793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52484"/>
                <a:gridCol w="3345459"/>
                <a:gridCol w="834653"/>
              </a:tblGrid>
              <a:tr h="296434">
                <a:tc>
                  <a:txBody>
                    <a:bodyPr/>
                    <a:lstStyle/>
                    <a:p>
                      <a:pPr marL="0" algn="ctr" defTabSz="1072621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</a:t>
                      </a:r>
                    </a:p>
                  </a:txBody>
                  <a:tcPr marL="113542" marR="113542" marT="42578" marB="425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072621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Муниципальные образования</a:t>
                      </a:r>
                    </a:p>
                  </a:txBody>
                  <a:tcPr marL="113542" marR="113542" marT="42578" marB="425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Оценка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3542" marR="113542" marT="42578" marB="425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6179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600" b="0" i="0" u="none" strike="noStrike" kern="1200" dirty="0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600" b="0" i="0" u="none" strike="noStrike" kern="1200" dirty="0"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1072621" rtl="0" eaLnBrk="1" fontAlgn="b" latinLnBrk="0" hangingPunct="1"/>
                      <a:r>
                        <a:rPr lang="ru-RU" sz="1400" b="0" i="0" u="none" strike="noStrike" kern="1200" dirty="0" err="1">
                          <a:solidFill>
                            <a:srgbClr val="0033CC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Бугульминский</a:t>
                      </a:r>
                      <a:r>
                        <a:rPr lang="ru-RU" sz="1400" b="0" i="0" u="none" strike="noStrike" kern="1200" dirty="0">
                          <a:solidFill>
                            <a:srgbClr val="0033CC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муниципальный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33CC"/>
                          </a:solidFill>
                          <a:effectLst/>
                          <a:latin typeface="+mj-lt"/>
                        </a:rPr>
                        <a:t>453</a:t>
                      </a:r>
                      <a:endParaRPr lang="ru-RU" sz="1600" b="0" i="0" u="none" strike="noStrike" dirty="0">
                        <a:solidFill>
                          <a:srgbClr val="0033CC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1598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600" b="0" i="0" u="none" strike="noStrike" kern="1200" dirty="0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600" b="0" i="0" u="none" strike="noStrike" kern="1200" dirty="0"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1072621" rtl="0" eaLnBrk="1" fontAlgn="b" latinLnBrk="0" hangingPunct="1"/>
                      <a:r>
                        <a:rPr lang="ru-RU" sz="1400" b="0" i="0" u="none" strike="noStrike" kern="1200" dirty="0" err="1">
                          <a:solidFill>
                            <a:srgbClr val="0033CC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Альметьевский</a:t>
                      </a:r>
                      <a:r>
                        <a:rPr lang="ru-RU" sz="1400" b="0" i="0" u="none" strike="noStrike" kern="1200" dirty="0">
                          <a:solidFill>
                            <a:srgbClr val="0033CC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муниципальный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33CC"/>
                          </a:solidFill>
                          <a:effectLst/>
                          <a:latin typeface="+mj-lt"/>
                        </a:rPr>
                        <a:t>314</a:t>
                      </a:r>
                      <a:endParaRPr lang="ru-RU" sz="1600" b="0" i="0" u="none" strike="noStrike" dirty="0">
                        <a:solidFill>
                          <a:srgbClr val="0033CC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8105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600" b="0" i="0" u="none" strike="noStrike" kern="1200" dirty="0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600" b="0" i="0" u="none" strike="noStrike" kern="1200" dirty="0"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1072621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33CC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Нижнекамский муниципальный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33CC"/>
                          </a:solidFill>
                          <a:effectLst/>
                          <a:latin typeface="+mj-lt"/>
                        </a:rPr>
                        <a:t>259</a:t>
                      </a:r>
                      <a:endParaRPr lang="ru-RU" sz="1600" b="0" i="0" u="none" strike="noStrike" dirty="0">
                        <a:solidFill>
                          <a:srgbClr val="0033CC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1598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600" b="0" i="0" u="none" strike="noStrike" kern="1200" dirty="0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600" b="0" i="0" u="none" strike="noStrike" kern="1200" dirty="0"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1072621" rtl="0" eaLnBrk="1" fontAlgn="b" latinLnBrk="0" hangingPunct="1"/>
                      <a:r>
                        <a:rPr lang="ru-RU" sz="1400" b="0" i="0" u="none" strike="noStrike" kern="1200" dirty="0" err="1">
                          <a:solidFill>
                            <a:srgbClr val="0033CC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Верхнеуслонский</a:t>
                      </a:r>
                      <a:r>
                        <a:rPr lang="ru-RU" sz="1400" b="0" i="0" u="none" strike="noStrike" kern="1200" dirty="0">
                          <a:solidFill>
                            <a:srgbClr val="0033CC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муниципальный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33CC"/>
                          </a:solidFill>
                          <a:effectLst/>
                          <a:latin typeface="+mj-lt"/>
                        </a:rPr>
                        <a:t>134</a:t>
                      </a:r>
                      <a:endParaRPr lang="ru-RU" sz="1600" b="0" i="0" u="none" strike="noStrike" dirty="0">
                        <a:solidFill>
                          <a:srgbClr val="0033CC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6556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600" b="0" i="0" u="none" strike="noStrike" kern="1200" dirty="0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600" b="0" i="0" u="none" strike="noStrike" kern="1200" dirty="0"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1072621" rtl="0" eaLnBrk="1" fontAlgn="b" latinLnBrk="0" hangingPunct="1"/>
                      <a:r>
                        <a:rPr lang="ru-RU" sz="1400" b="0" i="0" u="none" strike="noStrike" kern="1200" dirty="0" err="1">
                          <a:solidFill>
                            <a:srgbClr val="0033CC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Лаишевский</a:t>
                      </a:r>
                      <a:r>
                        <a:rPr lang="ru-RU" sz="1400" b="0" i="0" u="none" strike="noStrike" kern="1200" dirty="0">
                          <a:solidFill>
                            <a:srgbClr val="0033CC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муниципальный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33CC"/>
                          </a:solidFill>
                          <a:effectLst/>
                          <a:latin typeface="+mj-lt"/>
                        </a:rPr>
                        <a:t>125</a:t>
                      </a:r>
                      <a:endParaRPr lang="ru-RU" sz="1600" b="0" i="0" u="none" strike="noStrike" dirty="0">
                        <a:solidFill>
                          <a:srgbClr val="0033CC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012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1072621" rtl="0" eaLnBrk="1" fontAlgn="b" latinLnBrk="0" hangingPunct="1"/>
                      <a:r>
                        <a:rPr lang="ru-RU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Заинский</a:t>
                      </a: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муниципальный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1598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1072621" rtl="0" eaLnBrk="1" fontAlgn="b" latinLnBrk="0" hangingPunct="1"/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Ютазинский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муниципальный район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072621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68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1598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1072621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Нурлатский муниципальный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1598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1072621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Высокогорский </a:t>
                      </a: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муниципальный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072621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36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1598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107262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Азнакаевский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муниципальный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072621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35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1598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107262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Бавлинский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муниципальный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072621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33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1598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1072621" rtl="0" eaLnBrk="1" fontAlgn="b" latinLnBrk="0" hangingPunct="1"/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Мамадышский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муниципальный район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072621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3242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1072621" rtl="0" eaLnBrk="1" fontAlgn="b" latinLnBrk="0" hangingPunct="1"/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Елабужский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муниципальный район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072621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25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3242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1072621" rtl="0" eaLnBrk="1" fontAlgn="b" latinLnBrk="0" hangingPunct="1"/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Муслюмовский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муниципальный район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38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1072621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Арский муниципальный район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1598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1072621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Рыбно-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слободский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муниципальный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1598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1072621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Алексеевский муниципальный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1598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1072621" rtl="0" eaLnBrk="1" fontAlgn="b" latinLnBrk="0" hangingPunct="1"/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Тукаевский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муниципальный район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1598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107262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Зеленодольский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муниципальный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1189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1072621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Спасский муниципальный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072621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1189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1072621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Сабинский муниципальный район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072621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107262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Балтасинский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муниципальный район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072621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107262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Пестречинский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муниципальный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072621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349372"/>
              </p:ext>
            </p:extLst>
          </p:nvPr>
        </p:nvGraphicFramePr>
        <p:xfrm>
          <a:off x="4833257" y="549093"/>
          <a:ext cx="4880759" cy="622496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32509"/>
                <a:gridCol w="3728852"/>
                <a:gridCol w="819398"/>
              </a:tblGrid>
              <a:tr h="304318">
                <a:tc>
                  <a:txBody>
                    <a:bodyPr/>
                    <a:lstStyle/>
                    <a:p>
                      <a:pPr marL="0" algn="ctr" defTabSz="1072621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</a:t>
                      </a:r>
                    </a:p>
                  </a:txBody>
                  <a:tcPr marL="113542" marR="113542" marT="42578" marB="425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072621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Муниципальные образования</a:t>
                      </a:r>
                    </a:p>
                  </a:txBody>
                  <a:tcPr marL="113542" marR="113542" marT="42578" marB="425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Оценка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3542" marR="113542" marT="42578" marB="425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3261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107262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Актанышский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муниципальный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072621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3261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107262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Менделеевский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муниципальный район</a:t>
                      </a:r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072621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3261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107262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Тюлячинский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муниципальный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072621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3261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107262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Камско-</a:t>
                      </a:r>
                      <a:r>
                        <a:rPr lang="ru-RU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Устьинский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муниципальный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072621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3261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1072621" rtl="0" eaLnBrk="1" fontAlgn="b" latinLnBrk="0" hangingPunct="1"/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Чистопольский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муниципальный район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3261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1072621" rtl="0" eaLnBrk="1" fontAlgn="b" latinLnBrk="0" hangingPunct="1"/>
                      <a:r>
                        <a:rPr lang="ru-RU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Апастовский</a:t>
                      </a: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муниципальный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072621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3261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1072621" rtl="0" eaLnBrk="1" fontAlgn="b" latinLnBrk="0" hangingPunct="1"/>
                      <a:r>
                        <a:rPr lang="ru-RU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Агрызский</a:t>
                      </a: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муниципальный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072621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3261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1072621" rtl="0" eaLnBrk="1" fontAlgn="b" latinLnBrk="0" hangingPunct="1"/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Алькеевский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муниципальный район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072621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8291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Дрожжановский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муниципальный район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072621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8291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1072621" rtl="0" eaLnBrk="1" fontAlgn="b" latinLnBrk="0" hangingPunct="1"/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Мензелинский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муниципальный район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072621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669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1072621" rtl="0" eaLnBrk="1" fontAlgn="b" latinLnBrk="0" hangingPunct="1"/>
                      <a:r>
                        <a:rPr lang="ru-RU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Аксубаевский</a:t>
                      </a: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муниципальный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072621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669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1072621" rtl="0" eaLnBrk="1" fontAlgn="b" latinLnBrk="0" hangingPunct="1"/>
                      <a:r>
                        <a:rPr lang="ru-RU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Сармановский</a:t>
                      </a: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муниципальный район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072621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8291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Новошешминский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муниципальный район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072621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8291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Буинский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муниципальный район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072621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8291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Кайбицкий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муниципальный район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072621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8291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Кукморский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муниципальный район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0511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Тетюшский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муниципальный район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072621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8291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Атнинский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муниципальный район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669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6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  <a:endParaRPr lang="ru-RU" sz="1600" b="0" i="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Черемшанский</a:t>
                      </a:r>
                      <a:r>
                        <a:rPr lang="ru-RU" sz="1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муниципальный район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ru-RU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8291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6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  <a:endParaRPr lang="ru-RU" sz="1600" b="0" i="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Лениногорский </a:t>
                      </a:r>
                      <a:r>
                        <a:rPr lang="ru-RU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муниципальный район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-54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8291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6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  <a:endParaRPr lang="ru-RU" sz="1600" b="0" i="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Исполнительный </a:t>
                      </a:r>
                      <a:r>
                        <a:rPr lang="ru-RU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комитет г. Набережные Челны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-400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3418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6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endParaRPr lang="ru-RU" sz="1600" b="0" i="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Исполнительный комитет г. Казани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-4083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96849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004691"/>
              </p:ext>
            </p:extLst>
          </p:nvPr>
        </p:nvGraphicFramePr>
        <p:xfrm>
          <a:off x="344386" y="1098210"/>
          <a:ext cx="9239002" cy="4826845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653141"/>
                <a:gridCol w="7600208"/>
                <a:gridCol w="985653"/>
              </a:tblGrid>
              <a:tr h="445582">
                <a:tc>
                  <a:txBody>
                    <a:bodyPr/>
                    <a:lstStyle/>
                    <a:p>
                      <a:pPr marL="0" algn="ctr" defTabSz="1072621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</a:t>
                      </a:r>
                    </a:p>
                  </a:txBody>
                  <a:tcPr marL="113542" marR="113542" marT="42578" marB="425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072621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Модераторы категорий</a:t>
                      </a:r>
                    </a:p>
                  </a:txBody>
                  <a:tcPr marL="113542" marR="113542" marT="42578" marB="425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Общая оценка</a:t>
                      </a:r>
                      <a:endParaRPr lang="ru-RU" sz="160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3542" marR="113542" marT="42578" marB="425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3385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000" algn="l" fontAlgn="b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Министерство экологии и природных ресурсов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РТ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2378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3385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000" algn="l" fontAlgn="b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Министерство строительства, архитектуры и жилищно-коммунального хозяйства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РТ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1011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281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000" algn="l" fontAlgn="b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Министерство здравоохранения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РТ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694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086">
                <a:tc>
                  <a:txBody>
                    <a:bodyPr/>
                    <a:lstStyle/>
                    <a:p>
                      <a:pPr marL="0" algn="ctr" defTabSz="1072621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000" algn="l" fontAlgn="b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Министерство труда, занятости и социальной защиты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РТ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674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0011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000" algn="l" fontAlgn="b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Министерство промышленности и торговли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РТ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9222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000" algn="l" fontAlgn="b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Министерство информатизации и связи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РТ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9222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000" algn="l" fontAlgn="b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Министерство сельского хозяйства и продовольствия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РТ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9222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000" algn="l" fontAlgn="b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Институт языка, литературы и искусства имени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Галимджана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Ибрагимова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9222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000" algn="l" fontAlgn="b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Министерство образования и науки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РТ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-148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9222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000" algn="l" fontAlgn="b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Министерство внутренних дел по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РТ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9222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000" algn="l" fontAlgn="b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Министерство транспорта и дорожного хозяйства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РТ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-2868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523875" y="148982"/>
            <a:ext cx="88217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2000" b="1" dirty="0" smtClean="0">
                <a:solidFill>
                  <a:srgbClr val="005082"/>
                </a:solidFill>
                <a:cs typeface="Arial" panose="020B0604020202020204" pitchFamily="34" charset="0"/>
              </a:rPr>
              <a:t>РЕЙТИНГ </a:t>
            </a:r>
            <a:r>
              <a:rPr lang="ru-RU" sz="2000" b="1" dirty="0">
                <a:solidFill>
                  <a:srgbClr val="005082"/>
                </a:solidFill>
                <a:cs typeface="Arial" panose="020B0604020202020204" pitchFamily="34" charset="0"/>
              </a:rPr>
              <a:t>МИНИСТЕРСТВ И ВЕДОМСТВ</a:t>
            </a:r>
            <a:r>
              <a:rPr lang="ru-RU" sz="2000" b="1" dirty="0" smtClean="0">
                <a:solidFill>
                  <a:srgbClr val="005082"/>
                </a:solidFill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rgbClr val="005082"/>
                </a:solidFill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005082"/>
                </a:solidFill>
                <a:cs typeface="Arial" panose="020B0604020202020204" pitchFamily="34" charset="0"/>
              </a:rPr>
              <a:t>ПО ОЦЕНКЕ ГРАЖДАН</a:t>
            </a:r>
            <a:endParaRPr lang="ru-RU" altLang="ru-RU" sz="2000" dirty="0">
              <a:solidFill>
                <a:srgbClr val="0050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93688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874800"/>
              </p:ext>
            </p:extLst>
          </p:nvPr>
        </p:nvGraphicFramePr>
        <p:xfrm>
          <a:off x="423358" y="961904"/>
          <a:ext cx="9244123" cy="284410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595447"/>
                <a:gridCol w="6564155"/>
                <a:gridCol w="1084521"/>
              </a:tblGrid>
              <a:tr h="418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13542" marR="113542" marT="42578" marB="425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2"/>
                          </a:solidFill>
                          <a:effectLst/>
                        </a:rPr>
                        <a:t>Лидеры </a:t>
                      </a:r>
                      <a:r>
                        <a:rPr lang="ru-RU" sz="2000" kern="1200" dirty="0">
                          <a:solidFill>
                            <a:srgbClr val="C00000"/>
                          </a:solidFill>
                          <a:effectLst/>
                        </a:rPr>
                        <a:t>по отрицательным оценкам </a:t>
                      </a:r>
                      <a:r>
                        <a:rPr lang="ru-RU" sz="2000" kern="1200" dirty="0">
                          <a:solidFill>
                            <a:schemeClr val="tx2"/>
                          </a:solidFill>
                          <a:effectLst/>
                        </a:rPr>
                        <a:t>граждан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3542" marR="113542" marT="42578" marB="425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2"/>
                          </a:solidFill>
                          <a:effectLst/>
                        </a:rPr>
                        <a:t>Общая оценка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3542" marR="113542" marT="42578" marB="425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772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</a:rPr>
                        <a:t>Модераторы категорий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3542" marR="113542" marT="42578" marB="425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Министерство транспорта и дорожного хозяйства Республики Татарстан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3542" marR="113542" marT="42578" marB="425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-2868</a:t>
                      </a:r>
                    </a:p>
                  </a:txBody>
                  <a:tcPr marL="113542" marR="113542" marT="42578" marB="425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78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Министерство внутренних дел по РТ</a:t>
                      </a:r>
                    </a:p>
                  </a:txBody>
                  <a:tcPr marL="113542" marR="113542" marT="42578" marB="425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72621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-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149</a:t>
                      </a:r>
                    </a:p>
                  </a:txBody>
                  <a:tcPr marL="113542" marR="113542" marT="42578" marB="425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11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72621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effectLst/>
                        </a:rPr>
                        <a:t>Министерство образования и науки РТ</a:t>
                      </a:r>
                    </a:p>
                  </a:txBody>
                  <a:tcPr marL="113542" marR="113542" marT="42578" marB="425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effectLst/>
                        </a:rPr>
                        <a:t>-148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3542" marR="113542" marT="42578" marB="425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365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</a:rPr>
                        <a:t>Муниципальные образования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3542" marR="113542" marT="42578" marB="425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г. Казань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3542" marR="113542" marT="42578" marB="425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effectLst/>
                        </a:rPr>
                        <a:t>-4083</a:t>
                      </a:r>
                    </a:p>
                  </a:txBody>
                  <a:tcPr marL="113542" marR="113542" marT="42578" marB="425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6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г. Набережны Челны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3542" marR="113542" marT="42578" marB="425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-400</a:t>
                      </a:r>
                    </a:p>
                  </a:txBody>
                  <a:tcPr marL="113542" marR="113542" marT="42578" marB="425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36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Лениногорский муниципальный район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3542" marR="113542" marT="42578" marB="425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-54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3542" marR="113542" marT="42578" marB="425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864806"/>
              </p:ext>
            </p:extLst>
          </p:nvPr>
        </p:nvGraphicFramePr>
        <p:xfrm>
          <a:off x="414670" y="3945439"/>
          <a:ext cx="9239694" cy="2825796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580385"/>
                <a:gridCol w="6553522"/>
                <a:gridCol w="1105787"/>
              </a:tblGrid>
              <a:tr h="448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13279" marR="113279" marT="42480" marB="42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2"/>
                          </a:solidFill>
                          <a:effectLst/>
                        </a:rPr>
                        <a:t>Лидеры </a:t>
                      </a:r>
                      <a:r>
                        <a:rPr lang="ru-RU" sz="2000" kern="1200" dirty="0">
                          <a:solidFill>
                            <a:schemeClr val="bg1"/>
                          </a:solidFill>
                          <a:effectLst/>
                        </a:rPr>
                        <a:t>по положительным оценкам </a:t>
                      </a:r>
                      <a:r>
                        <a:rPr lang="ru-RU" sz="2000" kern="1200" dirty="0">
                          <a:solidFill>
                            <a:schemeClr val="tx2"/>
                          </a:solidFill>
                          <a:effectLst/>
                        </a:rPr>
                        <a:t>граждан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3279" marR="113279" marT="42480" marB="42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2"/>
                          </a:solidFill>
                          <a:effectLst/>
                        </a:rPr>
                        <a:t>Общая оценка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3279" marR="113279" marT="42480" marB="42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12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</a:rPr>
                        <a:t>Модераторы категорий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</a:rPr>
                        <a:t>Министерство экологии и природных ресурсов Республики Татарстан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3279" marR="113279" marT="42480" marB="42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+2378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3279" marR="113279" marT="42480" marB="42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Министерство строительства, архитектуры и жилищно-коммунального хозяйства РТ</a:t>
                      </a:r>
                    </a:p>
                  </a:txBody>
                  <a:tcPr marL="113279" marR="113279" marT="42480" marB="42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+1011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3279" marR="113279" marT="42480" marB="42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933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</a:rPr>
                        <a:t>Муниципальные образования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3279" marR="113279" marT="42480" marB="42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Бугульминский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</a:rPr>
                        <a:t> муниципальный район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3279" marR="113279" marT="42480" marB="42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</a:rPr>
                        <a:t>+453</a:t>
                      </a:r>
                    </a:p>
                  </a:txBody>
                  <a:tcPr marL="113279" marR="113279" marT="42480" marB="42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9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Альметьевский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</a:rPr>
                        <a:t> муниципальный район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3279" marR="113279" marT="42480" marB="42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</a:rPr>
                        <a:t>+314</a:t>
                      </a:r>
                    </a:p>
                  </a:txBody>
                  <a:tcPr marL="113279" marR="113279" marT="42480" marB="42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9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Нижнекамский муниципальный район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3279" marR="113279" marT="42480" marB="42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</a:rPr>
                        <a:t>+259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3279" marR="113279" marT="42480" marB="42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9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solidFill>
                            <a:schemeClr val="tx1"/>
                          </a:solidFill>
                          <a:effectLst/>
                        </a:rPr>
                        <a:t>Верхнеуслонский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</a:rPr>
                        <a:t> муниципальный район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3279" marR="113279" marT="42480" marB="42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</a:rPr>
                        <a:t>+134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3279" marR="113279" marT="42480" marB="42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523875" y="148982"/>
            <a:ext cx="88217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2000" b="1" dirty="0" smtClean="0">
                <a:solidFill>
                  <a:srgbClr val="005082"/>
                </a:solidFill>
                <a:cs typeface="Arial" panose="020B0604020202020204" pitchFamily="34" charset="0"/>
              </a:rPr>
              <a:t>РАБОТА </a:t>
            </a:r>
            <a:r>
              <a:rPr lang="ru-RU" sz="2000" b="1" dirty="0">
                <a:solidFill>
                  <a:srgbClr val="005082"/>
                </a:solidFill>
                <a:cs typeface="Arial" panose="020B0604020202020204" pitchFamily="34" charset="0"/>
              </a:rPr>
              <a:t>МИНИСТЕРСТВ И ВЕДОМСТВ</a:t>
            </a:r>
            <a:r>
              <a:rPr lang="ru-RU" sz="2000" b="1" dirty="0" smtClean="0">
                <a:solidFill>
                  <a:srgbClr val="005082"/>
                </a:solidFill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rgbClr val="005082"/>
                </a:solidFill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005082"/>
                </a:solidFill>
                <a:cs typeface="Arial" panose="020B0604020202020204" pitchFamily="34" charset="0"/>
              </a:rPr>
              <a:t>ОЦЕНКА ГРАЖДАН</a:t>
            </a:r>
            <a:endParaRPr lang="ru-RU" altLang="ru-RU" sz="2000" dirty="0">
              <a:solidFill>
                <a:srgbClr val="0050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69624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523875" y="148982"/>
            <a:ext cx="88217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2000" b="1" dirty="0" smtClean="0">
                <a:solidFill>
                  <a:srgbClr val="005082"/>
                </a:solidFill>
                <a:cs typeface="Arial" panose="020B0604020202020204" pitchFamily="34" charset="0"/>
              </a:rPr>
              <a:t>РАБОТА </a:t>
            </a:r>
            <a:r>
              <a:rPr lang="ru-RU" sz="2000" b="1" dirty="0">
                <a:solidFill>
                  <a:srgbClr val="005082"/>
                </a:solidFill>
                <a:cs typeface="Arial" panose="020B0604020202020204" pitchFamily="34" charset="0"/>
              </a:rPr>
              <a:t>МИНИСТЕРСТВ И ВЕДОМСТВ</a:t>
            </a:r>
            <a:r>
              <a:rPr lang="ru-RU" sz="2000" b="1" dirty="0" smtClean="0">
                <a:solidFill>
                  <a:srgbClr val="005082"/>
                </a:solidFill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rgbClr val="005082"/>
                </a:solidFill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005082"/>
                </a:solidFill>
                <a:cs typeface="Arial" panose="020B0604020202020204" pitchFamily="34" charset="0"/>
              </a:rPr>
              <a:t>СРОКИ РАССМОТРЕНИЯ</a:t>
            </a:r>
            <a:endParaRPr lang="ru-RU" altLang="ru-RU" sz="2000" dirty="0">
              <a:solidFill>
                <a:srgbClr val="005082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187494"/>
              </p:ext>
            </p:extLst>
          </p:nvPr>
        </p:nvGraphicFramePr>
        <p:xfrm>
          <a:off x="330360" y="856868"/>
          <a:ext cx="9208768" cy="362712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6465568"/>
                <a:gridCol w="878774"/>
                <a:gridCol w="1864426"/>
              </a:tblGrid>
              <a:tr h="295978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2"/>
                          </a:solidFill>
                        </a:rPr>
                        <a:t>Модератор категории</a:t>
                      </a:r>
                      <a:r>
                        <a:rPr lang="ru-RU" sz="1400" dirty="0" smtClean="0">
                          <a:solidFill>
                            <a:schemeClr val="tx2"/>
                          </a:solidFill>
                        </a:rPr>
                        <a:t>,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нарушающие сроки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/>
                          </a:solidFill>
                        </a:rPr>
                        <a:t>Количество нарушений сроков</a:t>
                      </a:r>
                      <a:endParaRPr lang="ru-RU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396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%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Просрочено заявок от общего количества тех заявок, что в работе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78">
                <a:tc>
                  <a:txBody>
                    <a:bodyPr/>
                    <a:lstStyle/>
                    <a:p>
                      <a:pPr marL="0" marR="0" indent="0" algn="l" defTabSz="10726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Институт языка, литературы и искусства имени </a:t>
                      </a:r>
                      <a:r>
                        <a:rPr lang="ru-RU" sz="1600" dirty="0" err="1" smtClean="0"/>
                        <a:t>Галимджана</a:t>
                      </a:r>
                      <a:r>
                        <a:rPr lang="ru-RU" sz="1600" dirty="0" smtClean="0"/>
                        <a:t> Ибрагимова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726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60 %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726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3 из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78">
                <a:tc>
                  <a:txBody>
                    <a:bodyPr/>
                    <a:lstStyle/>
                    <a:p>
                      <a:pPr marL="0" marR="0" indent="0" algn="l" defTabSz="10726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Министерство труда, занятости и социальной защиты РТ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/>
                        <a:t>60 %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 из 5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78">
                <a:tc>
                  <a:txBody>
                    <a:bodyPr/>
                    <a:lstStyle/>
                    <a:p>
                      <a:pPr marL="0" marR="0" indent="0" algn="l" defTabSz="10726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Министерство  транспорта и дорожного хозяйства РТ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726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56 %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232 из 410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78">
                <a:tc>
                  <a:txBody>
                    <a:bodyPr/>
                    <a:lstStyle/>
                    <a:p>
                      <a:pPr marL="0" marR="0" indent="0" algn="l" defTabSz="10726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Министерство информатизации и связи РТ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39 %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16 из 41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78">
                <a:tc>
                  <a:txBody>
                    <a:bodyPr/>
                    <a:lstStyle/>
                    <a:p>
                      <a:pPr marL="0" marR="0" indent="0" algn="l" defTabSz="10726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Министерство внутренних дел РТ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726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31 %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726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8 из 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78">
                <a:tc>
                  <a:txBody>
                    <a:bodyPr/>
                    <a:lstStyle/>
                    <a:p>
                      <a:pPr marL="0" marR="0" indent="0" algn="l" defTabSz="10726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Министерство образования и науки РТ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23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%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 из 22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78">
                <a:tc>
                  <a:txBody>
                    <a:bodyPr/>
                    <a:lstStyle/>
                    <a:p>
                      <a:pPr marL="0" marR="0" indent="0" algn="l" defTabSz="10726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Министерство экологии и природных ресурсов РТ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28 %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 из 7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78">
                <a:tc>
                  <a:txBody>
                    <a:bodyPr/>
                    <a:lstStyle/>
                    <a:p>
                      <a:pPr marL="0" marR="0" indent="0" algn="l" defTabSz="10726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Министерство строительства, архитектуры и ЖКХ РТ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19 %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41 из 212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236646"/>
              </p:ext>
            </p:extLst>
          </p:nvPr>
        </p:nvGraphicFramePr>
        <p:xfrm>
          <a:off x="315516" y="4881155"/>
          <a:ext cx="9238456" cy="15240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6251539"/>
                <a:gridCol w="2986917"/>
              </a:tblGrid>
              <a:tr h="48385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2"/>
                          </a:solidFill>
                        </a:rPr>
                        <a:t>Модератор категории, </a:t>
                      </a:r>
                      <a:r>
                        <a:rPr lang="ru-RU" sz="1800" dirty="0" smtClean="0"/>
                        <a:t>не нарушающие сроки</a:t>
                      </a:r>
                      <a:endParaRPr lang="ru-RU" sz="1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3366"/>
                          </a:solidFill>
                        </a:rPr>
                        <a:t>Просрочено заявок от общего количества тех заявок, что в работе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36">
                <a:tc>
                  <a:txBody>
                    <a:bodyPr/>
                    <a:lstStyle/>
                    <a:p>
                      <a:pPr marL="0" marR="0" indent="0" algn="l" defTabSz="10726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Министерство здравоохранения РТ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 из 26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18">
                <a:tc>
                  <a:txBody>
                    <a:bodyPr/>
                    <a:lstStyle/>
                    <a:p>
                      <a:pPr marL="0" marR="0" indent="0" algn="l" defTabSz="10726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Министерство промышленности и торговли РТ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726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0 из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18">
                <a:tc>
                  <a:txBody>
                    <a:bodyPr/>
                    <a:lstStyle/>
                    <a:p>
                      <a:pPr marL="0" marR="0" indent="0" algn="l" defTabSz="10726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Министерство сельского хозяйства и продовольствия РТ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726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0 из 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69378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39388" y="59376"/>
            <a:ext cx="91677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5082"/>
                </a:solidFill>
                <a:cs typeface="Arial" panose="020B0604020202020204" pitchFamily="34" charset="0"/>
              </a:rPr>
              <a:t>РАБОТА МИНИСТЕРСТВ И ВЕДОМСТВ</a:t>
            </a:r>
            <a:br>
              <a:rPr lang="ru-RU" sz="2000" b="1" dirty="0">
                <a:solidFill>
                  <a:srgbClr val="005082"/>
                </a:solidFill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5082"/>
                </a:solidFill>
                <a:cs typeface="Arial" panose="020B0604020202020204" pitchFamily="34" charset="0"/>
              </a:rPr>
              <a:t>СРОКИ РАССМОТРЕНИЯ</a:t>
            </a:r>
            <a:endParaRPr lang="ru-RU" altLang="ru-RU" sz="2000" dirty="0">
              <a:solidFill>
                <a:srgbClr val="005082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509360"/>
              </p:ext>
            </p:extLst>
          </p:nvPr>
        </p:nvGraphicFramePr>
        <p:xfrm>
          <a:off x="311652" y="3389842"/>
          <a:ext cx="9295486" cy="3320736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6347717"/>
                <a:gridCol w="2947769"/>
              </a:tblGrid>
              <a:tr h="5052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3366"/>
                          </a:solidFill>
                        </a:rPr>
                        <a:t>Муниципальные образования, 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не нарушающие сроки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3366"/>
                          </a:solidFill>
                        </a:rPr>
                        <a:t>Просрочено заявок от общего количества тех заявок, что в работе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295">
                <a:tc>
                  <a:txBody>
                    <a:bodyPr/>
                    <a:lstStyle/>
                    <a:p>
                      <a:pPr algn="l"/>
                      <a:r>
                        <a:rPr lang="ru-RU" sz="1400" dirty="0" err="1" smtClean="0"/>
                        <a:t>Альметьевский</a:t>
                      </a:r>
                      <a:r>
                        <a:rPr lang="ru-RU" sz="1400" dirty="0" smtClean="0"/>
                        <a:t>  муниципальный район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 из</a:t>
                      </a:r>
                      <a:r>
                        <a:rPr lang="ru-RU" sz="1400" baseline="0" dirty="0" smtClean="0"/>
                        <a:t> 21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53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Высокогорский муниципальный район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 из 8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1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Лениногорский муниципальный район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 из 5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176">
                <a:tc>
                  <a:txBody>
                    <a:bodyPr/>
                    <a:lstStyle/>
                    <a:p>
                      <a:pPr algn="l"/>
                      <a:r>
                        <a:rPr lang="ru-RU" sz="1400" dirty="0" err="1" smtClean="0"/>
                        <a:t>Лаишевский</a:t>
                      </a:r>
                      <a:r>
                        <a:rPr lang="ru-RU" sz="1400" dirty="0" smtClean="0"/>
                        <a:t> муниципальный район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 из 4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627">
                <a:tc>
                  <a:txBody>
                    <a:bodyPr/>
                    <a:lstStyle/>
                    <a:p>
                      <a:pPr marL="0" marR="0" indent="0" algn="l" defTabSz="10726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Аксубаевский</a:t>
                      </a:r>
                      <a:r>
                        <a:rPr lang="ru-RU" sz="1400" dirty="0" smtClean="0"/>
                        <a:t> муниципальный район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 из 3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35">
                <a:tc>
                  <a:txBody>
                    <a:bodyPr/>
                    <a:lstStyle/>
                    <a:p>
                      <a:pPr marL="0" marR="0" indent="0" algn="l" defTabSz="10726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Сармановский</a:t>
                      </a:r>
                      <a:r>
                        <a:rPr lang="ru-RU" sz="1400" dirty="0" smtClean="0"/>
                        <a:t> муниципальный район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 из 3 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94">
                <a:tc>
                  <a:txBody>
                    <a:bodyPr/>
                    <a:lstStyle/>
                    <a:p>
                      <a:pPr marL="0" marR="0" indent="0" algn="l" defTabSz="10726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Чистопольский</a:t>
                      </a:r>
                      <a:r>
                        <a:rPr lang="ru-RU" sz="1400" dirty="0" smtClean="0"/>
                        <a:t> муниципальный район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 из 3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94">
                <a:tc>
                  <a:txBody>
                    <a:bodyPr/>
                    <a:lstStyle/>
                    <a:p>
                      <a:pPr marL="0" marR="0" indent="0" algn="l" defTabSz="10726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Актанышский</a:t>
                      </a:r>
                      <a:r>
                        <a:rPr lang="ru-RU" sz="1400" dirty="0" smtClean="0"/>
                        <a:t> муниципальный район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 из 2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94">
                <a:tc>
                  <a:txBody>
                    <a:bodyPr/>
                    <a:lstStyle/>
                    <a:p>
                      <a:pPr marL="0" marR="0" indent="0" algn="l" defTabSz="10726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Нурлатский</a:t>
                      </a:r>
                      <a:r>
                        <a:rPr lang="ru-RU" sz="1400" dirty="0" smtClean="0"/>
                        <a:t> муниципальный район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 из 2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258880"/>
              </p:ext>
            </p:extLst>
          </p:nvPr>
        </p:nvGraphicFramePr>
        <p:xfrm>
          <a:off x="311651" y="767262"/>
          <a:ext cx="9295487" cy="256032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782747"/>
                <a:gridCol w="1040539"/>
                <a:gridCol w="2472201"/>
              </a:tblGrid>
              <a:tr h="278583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3366"/>
                          </a:solidFill>
                        </a:rPr>
                        <a:t>Муниципальные образования</a:t>
                      </a:r>
                      <a:r>
                        <a:rPr lang="ru-RU" sz="2000" dirty="0" smtClean="0">
                          <a:solidFill>
                            <a:srgbClr val="003366"/>
                          </a:solidFill>
                        </a:rPr>
                        <a:t>,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 нарушающие сроки</a:t>
                      </a:r>
                      <a:endParaRPr lang="ru-RU" sz="20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Количество нарушений сроков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60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3366"/>
                          </a:solidFill>
                        </a:rPr>
                        <a:t>%</a:t>
                      </a:r>
                      <a:endParaRPr lang="ru-RU" sz="1100" dirty="0">
                        <a:solidFill>
                          <a:srgbClr val="0033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Просрочено заявок от общего количества тех заявок, что в работе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583">
                <a:tc>
                  <a:txBody>
                    <a:bodyPr/>
                    <a:lstStyle/>
                    <a:p>
                      <a:pPr marL="0" marR="0" indent="0" algn="l" defTabSz="10726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Зеленодольский</a:t>
                      </a:r>
                      <a:r>
                        <a:rPr lang="ru-RU" sz="1400" dirty="0" smtClean="0"/>
                        <a:t> муниципальный район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/>
                        <a:t>63 %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 из 11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583">
                <a:tc>
                  <a:txBody>
                    <a:bodyPr/>
                    <a:lstStyle/>
                    <a:p>
                      <a:pPr marL="0" marR="0" indent="0" algn="l" defTabSz="10726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Пестречинский</a:t>
                      </a:r>
                      <a:r>
                        <a:rPr lang="ru-RU" sz="1400" dirty="0" smtClean="0"/>
                        <a:t> муниципальный район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40 %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из 5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583">
                <a:tc>
                  <a:txBody>
                    <a:bodyPr/>
                    <a:lstStyle/>
                    <a:p>
                      <a:pPr marL="0" marR="0" indent="0" algn="l" defTabSz="10726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Исполнительный комитет г. Набережные Челны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19 %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 из 36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583">
                <a:tc>
                  <a:txBody>
                    <a:bodyPr/>
                    <a:lstStyle/>
                    <a:p>
                      <a:pPr marL="0" marR="0" indent="0" algn="l" defTabSz="10726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Исполнительный комитет г. Казани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19 %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41 из</a:t>
                      </a:r>
                      <a:r>
                        <a:rPr lang="ru-RU" sz="1400" baseline="0" dirty="0" smtClean="0"/>
                        <a:t> 216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583">
                <a:tc>
                  <a:txBody>
                    <a:bodyPr/>
                    <a:lstStyle/>
                    <a:p>
                      <a:pPr algn="l"/>
                      <a:r>
                        <a:rPr lang="ru-RU" sz="1400" dirty="0" err="1" smtClean="0"/>
                        <a:t>Бугульминский</a:t>
                      </a:r>
                      <a:r>
                        <a:rPr lang="ru-RU" sz="1400" dirty="0" smtClean="0"/>
                        <a:t> муниципальный район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11 %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из 9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583">
                <a:tc>
                  <a:txBody>
                    <a:bodyPr/>
                    <a:lstStyle/>
                    <a:p>
                      <a:pPr marL="0" marR="0" indent="0" algn="l" defTabSz="10726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Нижнекамский муниципальный район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33 %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r>
                        <a:rPr lang="ru-RU" sz="1400" baseline="0" dirty="0" smtClean="0"/>
                        <a:t> из 25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814526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23875" y="148982"/>
            <a:ext cx="882173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2400" b="1" dirty="0" smtClean="0">
                <a:solidFill>
                  <a:srgbClr val="005082"/>
                </a:solidFill>
                <a:cs typeface="Arial" panose="020B0604020202020204" pitchFamily="34" charset="0"/>
              </a:rPr>
              <a:t>ОБУЧЕНИЕ</a:t>
            </a:r>
            <a:r>
              <a:rPr lang="ru-RU" sz="2000" b="1" dirty="0" smtClean="0">
                <a:solidFill>
                  <a:srgbClr val="005082"/>
                </a:solidFill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rgbClr val="005082"/>
                </a:solidFill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005082"/>
                </a:solidFill>
                <a:cs typeface="Arial" panose="020B0604020202020204" pitchFamily="34" charset="0"/>
              </a:rPr>
              <a:t>ПОЛЬЗОВАТЕЛЕЙ СИСТЕМЫ АДМИНИСТРИРОВАНИЯ</a:t>
            </a:r>
            <a:endParaRPr lang="ru-RU" altLang="ru-RU" sz="2000" dirty="0">
              <a:solidFill>
                <a:srgbClr val="00508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4617" y="864422"/>
            <a:ext cx="931025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Министерством информатизации и связи РТ проведен ряд мероприятий:</a:t>
            </a:r>
          </a:p>
          <a:p>
            <a:endParaRPr lang="ru-RU" sz="2000" b="1" dirty="0">
              <a:solidFill>
                <a:schemeClr val="tx2"/>
              </a:solidFill>
              <a:latin typeface="+mj-lt"/>
              <a:cs typeface="Times New Roman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b="1" dirty="0"/>
              <a:t>Тестирование</a:t>
            </a:r>
            <a:r>
              <a:rPr lang="ru-RU" sz="2000" dirty="0"/>
              <a:t>, которое позволило выявить уровень знаний всех задействованных в обработке уведомлений пользователей системы </a:t>
            </a:r>
            <a:r>
              <a:rPr lang="ru-RU" sz="2000" dirty="0" smtClean="0"/>
              <a:t>администрирования</a:t>
            </a:r>
            <a:r>
              <a:rPr lang="ru-RU" sz="2000" i="1" dirty="0" smtClean="0"/>
              <a:t> </a:t>
            </a:r>
          </a:p>
          <a:p>
            <a:pPr lvl="0"/>
            <a:r>
              <a:rPr lang="ru-RU" sz="1600" i="1" dirty="0" smtClean="0"/>
              <a:t>(отказались принять участие: </a:t>
            </a:r>
            <a:r>
              <a:rPr lang="ru-RU" sz="1600" i="1" dirty="0"/>
              <a:t>Министерство внутренних дел по Республике Татарстан </a:t>
            </a:r>
            <a:r>
              <a:rPr lang="ru-RU" sz="1600" i="1" dirty="0" smtClean="0"/>
              <a:t>и Управление </a:t>
            </a:r>
            <a:r>
              <a:rPr lang="ru-RU" sz="1600" i="1" dirty="0"/>
              <a:t>ГИБДД МВД по РТ</a:t>
            </a:r>
            <a:r>
              <a:rPr lang="ru-RU" sz="1600" i="1" dirty="0" smtClean="0"/>
              <a:t>)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ru-RU" sz="2000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b="1" dirty="0" smtClean="0"/>
              <a:t>Обучение</a:t>
            </a:r>
            <a:r>
              <a:rPr lang="ru-RU" sz="2000" dirty="0" smtClean="0"/>
              <a:t> сотрудников министерств и ведомств (г. Казань) по результатам тестирования (11 ноября) </a:t>
            </a:r>
          </a:p>
          <a:p>
            <a:pPr lvl="0"/>
            <a:r>
              <a:rPr lang="ru-RU" sz="1600" i="1" dirty="0" smtClean="0"/>
              <a:t>(совместно с начальником отдела координации взаимодействия пользователей ГИС РТ «Народный контроль» Аппарата Уполномоченного по правам человека в Республике Татарстан – Главного модератора ГИС РТ «Народный контроль» </a:t>
            </a:r>
            <a:r>
              <a:rPr lang="ru-RU" sz="1600" i="1" dirty="0" err="1" smtClean="0"/>
              <a:t>Низамиевым</a:t>
            </a:r>
            <a:r>
              <a:rPr lang="ru-RU" sz="1600" i="1" dirty="0" smtClean="0"/>
              <a:t> Рустемом </a:t>
            </a:r>
            <a:r>
              <a:rPr lang="ru-RU" sz="1600" i="1" dirty="0" err="1" smtClean="0"/>
              <a:t>Ильгизовичем</a:t>
            </a:r>
            <a:r>
              <a:rPr lang="ru-RU" sz="1600" i="1" dirty="0" smtClean="0"/>
              <a:t>)</a:t>
            </a:r>
          </a:p>
          <a:p>
            <a:pPr lvl="0"/>
            <a:endParaRPr lang="ru-RU" sz="1600" i="1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b="1" dirty="0" smtClean="0"/>
              <a:t>Обучение</a:t>
            </a:r>
            <a:r>
              <a:rPr lang="ru-RU" sz="2000" dirty="0" smtClean="0"/>
              <a:t> сотрудников муниципальных образований по результатам тестирования (15 ноября) </a:t>
            </a:r>
          </a:p>
          <a:p>
            <a:pPr lvl="0"/>
            <a:r>
              <a:rPr lang="ru-RU" sz="1600" i="1" dirty="0" smtClean="0"/>
              <a:t>(</a:t>
            </a:r>
            <a:r>
              <a:rPr lang="ru-RU" sz="1600" i="1" dirty="0"/>
              <a:t>совместно с начальником отдела координации взаимодействия пользователей ГИС РТ «Народный контроль» Аппарата Уполномоченного по правам человека в Республике Татарстан – Главного модератора ГИС РТ «Народный контроль» </a:t>
            </a:r>
            <a:r>
              <a:rPr lang="ru-RU" sz="1600" i="1" dirty="0" err="1"/>
              <a:t>Низамиевым</a:t>
            </a:r>
            <a:r>
              <a:rPr lang="ru-RU" sz="1600" i="1" dirty="0"/>
              <a:t> Рустемом </a:t>
            </a:r>
            <a:r>
              <a:rPr lang="ru-RU" sz="1600" i="1" dirty="0" err="1"/>
              <a:t>Ильгизовичем</a:t>
            </a:r>
            <a:r>
              <a:rPr lang="ru-RU" sz="1600" i="1" dirty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1600" dirty="0">
              <a:solidFill>
                <a:schemeClr val="tx2"/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03416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23875" y="11145"/>
            <a:ext cx="882173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2400" b="1" dirty="0" smtClean="0">
                <a:solidFill>
                  <a:srgbClr val="005082"/>
                </a:solidFill>
                <a:cs typeface="Arial" panose="020B0604020202020204" pitchFamily="34" charset="0"/>
              </a:rPr>
              <a:t>РЕЙТИНГ МИНИСТЕРСТВ и ВЕДОМСТВ</a:t>
            </a:r>
          </a:p>
          <a:p>
            <a:pPr algn="ctr" eaLnBrk="1" hangingPunct="1"/>
            <a:r>
              <a:rPr lang="ru-RU" dirty="0" smtClean="0">
                <a:solidFill>
                  <a:srgbClr val="005082"/>
                </a:solidFill>
                <a:cs typeface="Arial" panose="020B0604020202020204" pitchFamily="34" charset="0"/>
              </a:rPr>
              <a:t>ПО СРЕДНИМ ПОКАЗАТЕЛЯМ ТЕСТИРОВАНИЯ </a:t>
            </a:r>
            <a:br>
              <a:rPr lang="ru-RU" dirty="0" smtClean="0">
                <a:solidFill>
                  <a:srgbClr val="005082"/>
                </a:solidFill>
                <a:cs typeface="Arial" panose="020B0604020202020204" pitchFamily="34" charset="0"/>
              </a:rPr>
            </a:br>
            <a:endParaRPr lang="ru-RU" altLang="ru-RU" dirty="0">
              <a:solidFill>
                <a:srgbClr val="00508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350" y="1303807"/>
            <a:ext cx="93102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 smtClean="0">
              <a:solidFill>
                <a:schemeClr val="tx2"/>
              </a:solidFill>
              <a:latin typeface="+mj-lt"/>
              <a:cs typeface="Times New Roman" pitchFamily="18" charset="0"/>
            </a:endParaRPr>
          </a:p>
          <a:p>
            <a:endParaRPr lang="ru-RU" sz="2000" b="1" i="1" dirty="0">
              <a:solidFill>
                <a:schemeClr val="tx2"/>
              </a:solidFill>
              <a:latin typeface="+mj-lt"/>
              <a:cs typeface="Times New Roman" pitchFamily="18" charset="0"/>
            </a:endParaRPr>
          </a:p>
          <a:p>
            <a:endParaRPr lang="ru-RU" sz="1600" i="1" dirty="0"/>
          </a:p>
          <a:p>
            <a:pPr marL="342900" indent="-342900">
              <a:buFont typeface="Arial" pitchFamily="34" charset="0"/>
              <a:buChar char="•"/>
            </a:pPr>
            <a:endParaRPr lang="ru-RU" sz="1600" dirty="0">
              <a:solidFill>
                <a:schemeClr val="tx2"/>
              </a:solidFill>
              <a:latin typeface="+mj-lt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236602"/>
              </p:ext>
            </p:extLst>
          </p:nvPr>
        </p:nvGraphicFramePr>
        <p:xfrm>
          <a:off x="190005" y="732590"/>
          <a:ext cx="9512683" cy="598772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44932"/>
                <a:gridCol w="4607626"/>
                <a:gridCol w="1816925"/>
                <a:gridCol w="1626372"/>
                <a:gridCol w="1116828"/>
              </a:tblGrid>
              <a:tr h="415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Министерство / Ведомство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 сотрудников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Прошли тестирование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46177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Средние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баллы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2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5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Управление </a:t>
                      </a:r>
                      <a:r>
                        <a:rPr lang="ru-RU" sz="125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Россельхознадзора</a:t>
                      </a:r>
                      <a:r>
                        <a:rPr lang="ru-RU" sz="125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 по РТ</a:t>
                      </a:r>
                      <a:endParaRPr lang="ru-RU" sz="1250" i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91,75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5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5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Министерство экологии РТ</a:t>
                      </a:r>
                      <a:endParaRPr lang="ru-RU" sz="1250" i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90,98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2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5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Министерство транспорта и дорожного хозяйства  РТ </a:t>
                      </a:r>
                      <a:endParaRPr lang="ru-RU" sz="1250" i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90,33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7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5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Министерство финансов РТ </a:t>
                      </a:r>
                      <a:endParaRPr lang="ru-RU" sz="125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89,24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7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5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Министерство строительства, архитектуры и ЖКХ РТ </a:t>
                      </a:r>
                      <a:endParaRPr lang="ru-RU" sz="1250" i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88,88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7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5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Министерство промышленности и торговли РТ </a:t>
                      </a:r>
                      <a:endParaRPr lang="ru-RU" sz="1250" i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87,67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50" i="0" u="non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Управление </a:t>
                      </a:r>
                      <a:r>
                        <a:rPr lang="ru-RU" sz="1250" i="0" u="non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Роспотребнадзора</a:t>
                      </a:r>
                      <a:r>
                        <a:rPr lang="ru-RU" sz="1250" i="0" u="non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по РТ</a:t>
                      </a:r>
                      <a:endParaRPr lang="ru-RU" sz="1250" i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84,32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3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50" i="0" u="non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Министерство лесного хозяйства РТ</a:t>
                      </a:r>
                      <a:endParaRPr lang="ru-RU" sz="1250" i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83,97</a:t>
                      </a:r>
                      <a:endParaRPr lang="ru-RU" sz="11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9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50" i="0" u="non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Управление Федеральной антимонопольной службы по РТ</a:t>
                      </a:r>
                      <a:endParaRPr lang="ru-RU" sz="1250" i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83,85</a:t>
                      </a:r>
                      <a:endParaRPr lang="ru-RU" sz="11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50" i="0" u="non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Министерство здравоохранения РТ</a:t>
                      </a:r>
                      <a:endParaRPr lang="ru-RU" sz="1250" i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76,51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5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Управление </a:t>
                      </a:r>
                      <a:r>
                        <a:rPr lang="ru-RU" sz="125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Росприроднадзора</a:t>
                      </a:r>
                      <a:r>
                        <a:rPr lang="ru-RU" sz="125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  по РТ</a:t>
                      </a:r>
                      <a:endParaRPr lang="ru-RU" sz="1250" i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75,79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5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Министерство образования и науки РТ </a:t>
                      </a:r>
                      <a:endParaRPr lang="ru-RU" sz="1250" i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73,26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9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50" i="0" u="non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Министерство информатизации и связи РТ</a:t>
                      </a:r>
                      <a:endParaRPr lang="ru-RU" sz="1250" i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1072621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1072621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1072621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72,72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9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5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Государственная жилищная инспекция РТ</a:t>
                      </a:r>
                      <a:endParaRPr lang="ru-RU" sz="1250" i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69,70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8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50" i="0" u="non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Институт языка, литературы и искусства им. Г. Ибрагимова</a:t>
                      </a:r>
                      <a:endParaRPr lang="ru-RU" sz="1250" i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54,55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7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Министерства труда, занятости и социальной защиты РТ</a:t>
                      </a:r>
                      <a:endParaRPr lang="ru-RU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Министерство внутренних дел РТ</a:t>
                      </a:r>
                      <a:endParaRPr lang="ru-RU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4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УГИБДД МВД по РТ</a:t>
                      </a:r>
                      <a:endParaRPr lang="ru-RU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955008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19667</TotalTime>
  <Words>1400</Words>
  <Application>Microsoft Office PowerPoint</Application>
  <PresentationFormat>Лист A4 (210x297 мм)</PresentationFormat>
  <Paragraphs>666</Paragraphs>
  <Slides>11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МР-Елена Кораблева</dc:creator>
  <cp:lastModifiedBy>Marina</cp:lastModifiedBy>
  <cp:revision>1256</cp:revision>
  <cp:lastPrinted>2012-11-14T13:30:06Z</cp:lastPrinted>
  <dcterms:created xsi:type="dcterms:W3CDTF">2006-08-16T00:00:00Z</dcterms:created>
  <dcterms:modified xsi:type="dcterms:W3CDTF">2013-12-11T14:07:01Z</dcterms:modified>
</cp:coreProperties>
</file>